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7" r:id="rId2"/>
    <p:sldMasterId id="2147483977" r:id="rId3"/>
  </p:sldMasterIdLst>
  <p:notesMasterIdLst>
    <p:notesMasterId r:id="rId18"/>
  </p:notesMasterIdLst>
  <p:handoutMasterIdLst>
    <p:handoutMasterId r:id="rId19"/>
  </p:handoutMasterIdLst>
  <p:sldIdLst>
    <p:sldId id="425" r:id="rId4"/>
    <p:sldId id="2134807285" r:id="rId5"/>
    <p:sldId id="426" r:id="rId6"/>
    <p:sldId id="415" r:id="rId7"/>
    <p:sldId id="2134807224" r:id="rId8"/>
    <p:sldId id="2134807225" r:id="rId9"/>
    <p:sldId id="2134807294" r:id="rId10"/>
    <p:sldId id="2134807295" r:id="rId11"/>
    <p:sldId id="497" r:id="rId12"/>
    <p:sldId id="2134807227" r:id="rId13"/>
    <p:sldId id="2134807241" r:id="rId14"/>
    <p:sldId id="2134807242" r:id="rId15"/>
    <p:sldId id="2134807243" r:id="rId16"/>
    <p:sldId id="401" r:id="rId1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931" userDrawn="1">
          <p15:clr>
            <a:srgbClr val="A4A3A4"/>
          </p15:clr>
        </p15:guide>
        <p15:guide id="3" pos="33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6DD00-EBE5-573B-8A6E-F729EE32BB6F}" name="Sam Reilly" initials="SR" userId="S::Sam.Reilly@yonderconsulting.com::6a377fca-c428-40d7-8967-d4f6c659fa45" providerId="AD"/>
  <p188:author id="{E8EEC659-CA88-12D0-DAF4-7105D2A6653C}" name="Owen Thomas" initials="OT" userId="S::OThomas@populus.co.uk::2ce57eb2-9f81-415a-87e1-55c29142b82b" providerId="AD"/>
  <p188:author id="{470EAF5D-D7E8-E5B8-E631-62BF1AB80A36}" name="Nicolai Fassler" initials="NF" userId="Nicolai Fassler" providerId="None"/>
  <p188:author id="{8389766A-1759-BB25-1D1C-8221ABE0E3A6}" name="Flora French" initials="FF" userId="S::Flora.french@yonderconsulting.com::f4fdefbb-ef1f-49de-850b-b2c1e8eb9a74" providerId="AD"/>
  <p188:author id="{57F3609F-B14F-A1CD-8F18-AD08F183D5B6}" name="Catie Shepherd" initials="CS" userId="S::Catie.Shepherd@yonderconsulting.com::7611254f-e1d7-46e4-8eb7-903c2c0988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tchell Webb" initials="MW" lastIdx="48" clrIdx="0">
    <p:extLst>
      <p:ext uri="{19B8F6BF-5375-455C-9EA6-DF929625EA0E}">
        <p15:presenceInfo xmlns:p15="http://schemas.microsoft.com/office/powerpoint/2012/main" userId="S-1-5-21-4194969302-3119488000-837313922-4416" providerId="AD"/>
      </p:ext>
    </p:extLst>
  </p:cmAuthor>
  <p:cmAuthor id="2" name="Charlie Rollason" initials="CR" lastIdx="8" clrIdx="1">
    <p:extLst>
      <p:ext uri="{19B8F6BF-5375-455C-9EA6-DF929625EA0E}">
        <p15:presenceInfo xmlns:p15="http://schemas.microsoft.com/office/powerpoint/2012/main" userId="S::CRollason@populus.co.uk::d3f5835a-dd71-4e0e-b162-b5bf62fffd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6E6"/>
    <a:srgbClr val="90ECC5"/>
    <a:srgbClr val="FFCC66"/>
    <a:srgbClr val="9966FF"/>
    <a:srgbClr val="FBB3A5"/>
    <a:srgbClr val="B9B9B9"/>
    <a:srgbClr val="986541"/>
    <a:srgbClr val="FFFFFF"/>
    <a:srgbClr val="FAF8B0"/>
    <a:srgbClr val="DBB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6357" autoAdjust="0"/>
  </p:normalViewPr>
  <p:slideViewPr>
    <p:cSldViewPr snapToGrid="0" showGuides="1">
      <p:cViewPr>
        <p:scale>
          <a:sx n="100" d="100"/>
          <a:sy n="100" d="100"/>
        </p:scale>
        <p:origin x="756" y="240"/>
      </p:cViewPr>
      <p:guideLst>
        <p:guide orient="horz" pos="2115"/>
        <p:guide pos="3931"/>
        <p:guide pos="3364"/>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3" d="100"/>
          <a:sy n="83" d="100"/>
        </p:scale>
        <p:origin x="3135"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961507216387"/>
          <c:y val="1.0366007707402156E-2"/>
          <c:w val="0.54898312064255117"/>
          <c:h val="0.95548125192328248"/>
        </c:manualLayout>
      </c:layout>
      <c:barChart>
        <c:barDir val="bar"/>
        <c:grouping val="clustered"/>
        <c:varyColors val="0"/>
        <c:ser>
          <c:idx val="0"/>
          <c:order val="0"/>
          <c:tx>
            <c:strRef>
              <c:f>Sheet1!$B$1</c:f>
              <c:strCache>
                <c:ptCount val="1"/>
                <c:pt idx="0">
                  <c:v>Percentage</c:v>
                </c:pt>
              </c:strCache>
            </c:strRef>
          </c:tx>
          <c:spPr>
            <a:solidFill>
              <a:schemeClr val="accent2">
                <a:lumMod val="75000"/>
              </a:schemeClr>
            </a:solidFill>
            <a:ln w="19050">
              <a:noFill/>
            </a:ln>
            <a:effectLst/>
          </c:spPr>
          <c:invertIfNegative val="0"/>
          <c:dPt>
            <c:idx val="0"/>
            <c:invertIfNegative val="0"/>
            <c:bubble3D val="0"/>
            <c:spPr>
              <a:solidFill>
                <a:schemeClr val="accent2">
                  <a:lumMod val="75000"/>
                </a:schemeClr>
              </a:solidFill>
              <a:ln w="19050">
                <a:noFill/>
              </a:ln>
              <a:effectLst/>
            </c:spPr>
            <c:extLst>
              <c:ext xmlns:c16="http://schemas.microsoft.com/office/drawing/2014/chart" uri="{C3380CC4-5D6E-409C-BE32-E72D297353CC}">
                <c16:uniqueId val="{00000001-ABBA-44F3-99AB-6820E5E78F78}"/>
              </c:ext>
            </c:extLst>
          </c:dPt>
          <c:dPt>
            <c:idx val="1"/>
            <c:invertIfNegative val="0"/>
            <c:bubble3D val="0"/>
            <c:spPr>
              <a:solidFill>
                <a:schemeClr val="accent1"/>
              </a:solidFill>
              <a:ln w="19050">
                <a:noFill/>
              </a:ln>
              <a:effectLst/>
            </c:spPr>
            <c:extLst>
              <c:ext xmlns:c16="http://schemas.microsoft.com/office/drawing/2014/chart" uri="{C3380CC4-5D6E-409C-BE32-E72D297353CC}">
                <c16:uniqueId val="{0000000D-B96F-41ED-A230-B57C822B6A45}"/>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NET: Yes - I have seen/read/heard something</c:v>
                </c:pt>
                <c:pt idx="1">
                  <c:v>No/DK</c:v>
                </c:pt>
                <c:pt idx="3">
                  <c:v>In a leaflet/newsletter/something posted to me</c:v>
                </c:pt>
                <c:pt idx="4">
                  <c:v>In TV news</c:v>
                </c:pt>
                <c:pt idx="5">
                  <c:v>From friends or family</c:v>
                </c:pt>
                <c:pt idx="6">
                  <c:v>On a news website</c:v>
                </c:pt>
                <c:pt idx="7">
                  <c:v>In a newspaper</c:v>
                </c:pt>
                <c:pt idx="8">
                  <c:v>At work or in a professional capacity</c:v>
                </c:pt>
                <c:pt idx="9">
                  <c:v>On social media</c:v>
                </c:pt>
                <c:pt idx="10">
                  <c:v>On a website (not government)</c:v>
                </c:pt>
                <c:pt idx="11">
                  <c:v>On a council website</c:v>
                </c:pt>
                <c:pt idx="12">
                  <c:v>At an event</c:v>
                </c:pt>
                <c:pt idx="13">
                  <c:v>At a school / college / university</c:v>
                </c:pt>
                <c:pt idx="14">
                  <c:v>Being discussed on the radio</c:v>
                </c:pt>
                <c:pt idx="15">
                  <c:v>On the South Copeland GDF Working Group / Community Partnership website</c:v>
                </c:pt>
                <c:pt idx="16">
                  <c:v>In a TV programme (non-fiction/ documentary)</c:v>
                </c:pt>
                <c:pt idx="17">
                  <c:v>In an email/e-newsletter</c:v>
                </c:pt>
                <c:pt idx="18">
                  <c:v>On a government website</c:v>
                </c:pt>
              </c:strCache>
            </c:strRef>
          </c:cat>
          <c:val>
            <c:numRef>
              <c:f>Sheet1!$B$2:$B$20</c:f>
              <c:numCache>
                <c:formatCode>0%</c:formatCode>
                <c:ptCount val="19"/>
                <c:pt idx="0">
                  <c:v>0.75</c:v>
                </c:pt>
                <c:pt idx="1">
                  <c:v>0.25</c:v>
                </c:pt>
                <c:pt idx="3">
                  <c:v>0.41</c:v>
                </c:pt>
                <c:pt idx="4">
                  <c:v>0.12</c:v>
                </c:pt>
                <c:pt idx="5">
                  <c:v>0.08</c:v>
                </c:pt>
                <c:pt idx="6">
                  <c:v>7.0000000000000007E-2</c:v>
                </c:pt>
                <c:pt idx="7">
                  <c:v>0.06</c:v>
                </c:pt>
                <c:pt idx="8">
                  <c:v>0.06</c:v>
                </c:pt>
                <c:pt idx="9">
                  <c:v>0.05</c:v>
                </c:pt>
                <c:pt idx="10">
                  <c:v>0.05</c:v>
                </c:pt>
                <c:pt idx="11">
                  <c:v>0.05</c:v>
                </c:pt>
                <c:pt idx="12">
                  <c:v>0.04</c:v>
                </c:pt>
                <c:pt idx="13">
                  <c:v>0.04</c:v>
                </c:pt>
                <c:pt idx="14">
                  <c:v>0.04</c:v>
                </c:pt>
                <c:pt idx="15">
                  <c:v>0.03</c:v>
                </c:pt>
                <c:pt idx="16">
                  <c:v>0.02</c:v>
                </c:pt>
                <c:pt idx="17">
                  <c:v>0.02</c:v>
                </c:pt>
                <c:pt idx="18">
                  <c:v>0.01</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15"/>
        <c:axId val="550459392"/>
        <c:axId val="550457040"/>
      </c:barChart>
      <c:valAx>
        <c:axId val="550457040"/>
        <c:scaling>
          <c:orientation val="minMax"/>
          <c:max val="0.9"/>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5007565780252"/>
          <c:y val="1.9336561133209737E-2"/>
          <c:w val="0.43650471460195589"/>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Postal information (e.g. leaflets / newsletters sent in post)</c:v>
                </c:pt>
                <c:pt idx="1">
                  <c:v>Online / websites</c:v>
                </c:pt>
                <c:pt idx="2">
                  <c:v>In-person meetings / events</c:v>
                </c:pt>
                <c:pt idx="3">
                  <c:v>Newspapers</c:v>
                </c:pt>
                <c:pt idx="4">
                  <c:v>Television</c:v>
                </c:pt>
                <c:pt idx="5">
                  <c:v>Posters / noticeboards</c:v>
                </c:pt>
                <c:pt idx="6">
                  <c:v>Social media - nonspecific / other</c:v>
                </c:pt>
              </c:strCache>
            </c:strRef>
          </c:cat>
          <c:val>
            <c:numRef>
              <c:f>Sheet1!$B$2:$B$8</c:f>
              <c:numCache>
                <c:formatCode>0%</c:formatCode>
                <c:ptCount val="7"/>
                <c:pt idx="0">
                  <c:v>0.34</c:v>
                </c:pt>
                <c:pt idx="1">
                  <c:v>0.19</c:v>
                </c:pt>
                <c:pt idx="2">
                  <c:v>0.11</c:v>
                </c:pt>
                <c:pt idx="3">
                  <c:v>0.08</c:v>
                </c:pt>
                <c:pt idx="4">
                  <c:v>7.0000000000000007E-2</c:v>
                </c:pt>
                <c:pt idx="5">
                  <c:v>0.03</c:v>
                </c:pt>
                <c:pt idx="6">
                  <c:v>0.03</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0.70000000000000007"/>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0988430663035"/>
          <c:y val="1.9336561133209737E-2"/>
          <c:w val="0.45236243059978948"/>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noFill/>
            </a:ln>
            <a:effectLst/>
          </c:spPr>
          <c:invertIfNegative val="0"/>
          <c:dPt>
            <c:idx val="0"/>
            <c:invertIfNegative val="0"/>
            <c:bubble3D val="0"/>
            <c:spPr>
              <a:solidFill>
                <a:schemeClr val="accent2">
                  <a:lumMod val="75000"/>
                </a:schemeClr>
              </a:solidFill>
              <a:ln w="19050">
                <a:noFill/>
              </a:ln>
              <a:effectLst/>
            </c:spPr>
            <c:extLst>
              <c:ext xmlns:c16="http://schemas.microsoft.com/office/drawing/2014/chart" uri="{C3380CC4-5D6E-409C-BE32-E72D297353CC}">
                <c16:uniqueId val="{00000001-22DD-494C-8C3C-5D034F88BEA1}"/>
              </c:ext>
            </c:extLst>
          </c:dPt>
          <c:dPt>
            <c:idx val="1"/>
            <c:invertIfNegative val="0"/>
            <c:bubble3D val="0"/>
            <c:spPr>
              <a:solidFill>
                <a:schemeClr val="accent2">
                  <a:lumMod val="75000"/>
                </a:schemeClr>
              </a:solidFill>
              <a:ln w="19050">
                <a:noFill/>
              </a:ln>
              <a:effectLst/>
            </c:spPr>
            <c:extLst>
              <c:ext xmlns:c16="http://schemas.microsoft.com/office/drawing/2014/chart" uri="{C3380CC4-5D6E-409C-BE32-E72D297353CC}">
                <c16:uniqueId val="{00000003-22DD-494C-8C3C-5D034F88BEA1}"/>
              </c:ext>
            </c:extLst>
          </c:dPt>
          <c:dPt>
            <c:idx val="4"/>
            <c:invertIfNegative val="0"/>
            <c:bubble3D val="0"/>
            <c:spPr>
              <a:solidFill>
                <a:schemeClr val="bg1">
                  <a:lumMod val="65000"/>
                </a:schemeClr>
              </a:solidFill>
              <a:ln w="19050">
                <a:noFill/>
              </a:ln>
              <a:effectLst/>
            </c:spPr>
            <c:extLst>
              <c:ext xmlns:c16="http://schemas.microsoft.com/office/drawing/2014/chart" uri="{C3380CC4-5D6E-409C-BE32-E72D297353CC}">
                <c16:uniqueId val="{00000008-D0C8-47F9-BFA2-4D974E6A7E11}"/>
              </c:ext>
            </c:extLst>
          </c:dPt>
          <c:dPt>
            <c:idx val="5"/>
            <c:invertIfNegative val="0"/>
            <c:bubble3D val="0"/>
            <c:spPr>
              <a:solidFill>
                <a:schemeClr val="tx2"/>
              </a:solidFill>
              <a:ln w="19050">
                <a:noFill/>
              </a:ln>
              <a:effectLst/>
            </c:spPr>
            <c:extLst>
              <c:ext xmlns:c16="http://schemas.microsoft.com/office/drawing/2014/chart" uri="{C3380CC4-5D6E-409C-BE32-E72D297353CC}">
                <c16:uniqueId val="{00000000-3D6C-4CB9-BB16-A2810CFFCB82}"/>
              </c:ext>
            </c:extLst>
          </c:dPt>
          <c:dPt>
            <c:idx val="11"/>
            <c:invertIfNegative val="0"/>
            <c:bubble3D val="0"/>
            <c:spPr>
              <a:solidFill>
                <a:schemeClr val="accent2">
                  <a:lumMod val="75000"/>
                </a:schemeClr>
              </a:solidFill>
              <a:ln w="19050">
                <a:noFill/>
              </a:ln>
              <a:effectLst/>
            </c:spPr>
            <c:extLst>
              <c:ext xmlns:c16="http://schemas.microsoft.com/office/drawing/2014/chart" uri="{C3380CC4-5D6E-409C-BE32-E72D297353CC}">
                <c16:uniqueId val="{00000007-8DBB-45DF-9EA7-75E73132A2C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Sheet1!$A$9:$A$14</c:f>
              <c:strCache>
                <c:ptCount val="6"/>
                <c:pt idx="0">
                  <c:v>Social media - Twitter/ X</c:v>
                </c:pt>
                <c:pt idx="1">
                  <c:v>At school / college / university</c:v>
                </c:pt>
                <c:pt idx="2">
                  <c:v>Social media Instagram</c:v>
                </c:pt>
                <c:pt idx="3">
                  <c:v>Radio</c:v>
                </c:pt>
                <c:pt idx="4">
                  <c:v>Don't know</c:v>
                </c:pt>
                <c:pt idx="5">
                  <c:v>None - don't want any information</c:v>
                </c:pt>
              </c:strCache>
            </c:strRef>
          </c:cat>
          <c:val>
            <c:numRef>
              <c:f>Sheet1!$B$9:$B$14</c:f>
              <c:numCache>
                <c:formatCode>0%</c:formatCode>
                <c:ptCount val="6"/>
                <c:pt idx="0">
                  <c:v>0.02</c:v>
                </c:pt>
                <c:pt idx="1">
                  <c:v>0.02</c:v>
                </c:pt>
                <c:pt idx="2">
                  <c:v>0.01</c:v>
                </c:pt>
                <c:pt idx="3">
                  <c:v>0.01</c:v>
                </c:pt>
                <c:pt idx="4">
                  <c:v>0.03</c:v>
                </c:pt>
                <c:pt idx="5">
                  <c:v>0.41</c:v>
                </c:pt>
              </c:numCache>
            </c:numRef>
          </c:val>
          <c:extLst>
            <c:ext xmlns:c16="http://schemas.microsoft.com/office/drawing/2014/chart" uri="{C3380CC4-5D6E-409C-BE32-E72D297353CC}">
              <c16:uniqueId val="{00000006-7183-4508-BB2A-0AA7B57CEBA3}"/>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0.70000000000000007"/>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5007565780252"/>
          <c:y val="1.9336561133209737E-2"/>
          <c:w val="0.36470370293423082"/>
          <c:h val="0.95616863754447223"/>
        </c:manualLayout>
      </c:layout>
      <c:barChart>
        <c:barDir val="bar"/>
        <c:grouping val="clustered"/>
        <c:varyColors val="0"/>
        <c:ser>
          <c:idx val="0"/>
          <c:order val="0"/>
          <c:tx>
            <c:strRef>
              <c:f>Sheet1!$B$1</c:f>
              <c:strCache>
                <c:ptCount val="1"/>
                <c:pt idx="0">
                  <c:v>Total</c:v>
                </c:pt>
              </c:strCache>
            </c:strRef>
          </c:tx>
          <c:spPr>
            <a:solidFill>
              <a:schemeClr val="accent2">
                <a:lumMod val="75000"/>
              </a:schemeClr>
            </a:solidFill>
            <a:ln w="19050">
              <a:noFill/>
            </a:ln>
            <a:effectLst/>
          </c:spPr>
          <c:invertIfNegative val="0"/>
          <c:dPt>
            <c:idx val="9"/>
            <c:invertIfNegative val="0"/>
            <c:bubble3D val="0"/>
            <c:spPr>
              <a:solidFill>
                <a:schemeClr val="bg1">
                  <a:lumMod val="85000"/>
                </a:schemeClr>
              </a:solidFill>
              <a:ln w="19050">
                <a:noFill/>
              </a:ln>
              <a:effectLst/>
            </c:spPr>
            <c:extLst>
              <c:ext xmlns:c16="http://schemas.microsoft.com/office/drawing/2014/chart" uri="{C3380CC4-5D6E-409C-BE32-E72D297353CC}">
                <c16:uniqueId val="{00000001-D70F-45EC-9066-99BF19427E26}"/>
              </c:ext>
            </c:extLst>
          </c:dPt>
          <c:dPt>
            <c:idx val="10"/>
            <c:invertIfNegative val="0"/>
            <c:bubble3D val="0"/>
            <c:spPr>
              <a:solidFill>
                <a:schemeClr val="tx2"/>
              </a:solidFill>
              <a:ln w="19050">
                <a:noFill/>
              </a:ln>
              <a:effectLst/>
            </c:spPr>
            <c:extLst>
              <c:ext xmlns:c16="http://schemas.microsoft.com/office/drawing/2014/chart" uri="{C3380CC4-5D6E-409C-BE32-E72D297353CC}">
                <c16:uniqueId val="{00000000-D70F-45EC-9066-99BF19427E2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By completing a leaflet postal questionnaire </c:v>
                </c:pt>
                <c:pt idx="1">
                  <c:v>At a public meeting</c:v>
                </c:pt>
                <c:pt idx="2">
                  <c:v>Through existing community groups</c:v>
                </c:pt>
                <c:pt idx="3">
                  <c:v>On social media</c:v>
                </c:pt>
                <c:pt idx="4">
                  <c:v>Participating in formal research of some kind </c:v>
                </c:pt>
                <c:pt idx="5">
                  <c:v>Via a website</c:v>
                </c:pt>
                <c:pt idx="6">
                  <c:v>At community events</c:v>
                </c:pt>
                <c:pt idx="7">
                  <c:v>By email</c:v>
                </c:pt>
                <c:pt idx="9">
                  <c:v>Don't know</c:v>
                </c:pt>
                <c:pt idx="10">
                  <c:v>None - don't want to engage or give my view</c:v>
                </c:pt>
              </c:strCache>
            </c:strRef>
          </c:cat>
          <c:val>
            <c:numRef>
              <c:f>Sheet1!$B$2:$B$12</c:f>
              <c:numCache>
                <c:formatCode>0%</c:formatCode>
                <c:ptCount val="11"/>
                <c:pt idx="0">
                  <c:v>0.15</c:v>
                </c:pt>
                <c:pt idx="1">
                  <c:v>7.0000000000000007E-2</c:v>
                </c:pt>
                <c:pt idx="2">
                  <c:v>0.06</c:v>
                </c:pt>
                <c:pt idx="3">
                  <c:v>0.03</c:v>
                </c:pt>
                <c:pt idx="4">
                  <c:v>0.02</c:v>
                </c:pt>
                <c:pt idx="5">
                  <c:v>0.02</c:v>
                </c:pt>
                <c:pt idx="6">
                  <c:v>0.01</c:v>
                </c:pt>
                <c:pt idx="7">
                  <c:v>0.01</c:v>
                </c:pt>
                <c:pt idx="9">
                  <c:v>0.06</c:v>
                </c:pt>
                <c:pt idx="10">
                  <c:v>0.68</c:v>
                </c:pt>
              </c:numCache>
            </c:numRef>
          </c:val>
          <c:extLst>
            <c:ext xmlns:c16="http://schemas.microsoft.com/office/drawing/2014/chart" uri="{C3380CC4-5D6E-409C-BE32-E72D297353CC}">
              <c16:uniqueId val="{0000000C-ABBA-44F3-99AB-6820E5E78F78}"/>
            </c:ext>
          </c:extLst>
        </c:ser>
        <c:dLbls>
          <c:dLblPos val="outEnd"/>
          <c:showLegendKey val="0"/>
          <c:showVal val="1"/>
          <c:showCatName val="0"/>
          <c:showSerName val="0"/>
          <c:showPercent val="0"/>
          <c:showBubbleSize val="0"/>
        </c:dLbls>
        <c:gapWidth val="50"/>
        <c:axId val="550459392"/>
        <c:axId val="550457040"/>
      </c:barChart>
      <c:valAx>
        <c:axId val="550457040"/>
        <c:scaling>
          <c:orientation val="minMax"/>
          <c:max val="1"/>
        </c:scaling>
        <c:delete val="1"/>
        <c:axPos val="t"/>
        <c:numFmt formatCode="0%" sourceLinked="1"/>
        <c:majorTickMark val="out"/>
        <c:minorTickMark val="none"/>
        <c:tickLblPos val="nextTo"/>
        <c:crossAx val="550459392"/>
        <c:crosses val="autoZero"/>
        <c:crossBetween val="between"/>
      </c:valAx>
      <c:catAx>
        <c:axId val="55045939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7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04B8-4F02-AA03-711C46099C7F}"/>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3-62EA-4B76-B05A-E3FEC761D10C}"/>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62EA-4B76-B05A-E3FEC761D10C}"/>
              </c:ext>
            </c:extLst>
          </c:dPt>
          <c:dPt>
            <c:idx val="5"/>
            <c:invertIfNegative val="0"/>
            <c:bubble3D val="0"/>
            <c:spPr>
              <a:solidFill>
                <a:schemeClr val="tx2"/>
              </a:solidFill>
              <a:ln>
                <a:noFill/>
              </a:ln>
              <a:effectLst/>
            </c:spPr>
            <c:extLst>
              <c:ext xmlns:c16="http://schemas.microsoft.com/office/drawing/2014/chart" uri="{C3380CC4-5D6E-409C-BE32-E72D297353CC}">
                <c16:uniqueId val="{00000007-4C07-48B6-B737-DF22B6A6BB0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NET: Written</c:v>
                </c:pt>
                <c:pt idx="1">
                  <c:v>NET: In person</c:v>
                </c:pt>
                <c:pt idx="2">
                  <c:v>NET: Digital</c:v>
                </c:pt>
                <c:pt idx="4">
                  <c:v>Don't know</c:v>
                </c:pt>
                <c:pt idx="5">
                  <c:v>None - I don't want to engage or give my view</c:v>
                </c:pt>
              </c:strCache>
            </c:strRef>
          </c:cat>
          <c:val>
            <c:numRef>
              <c:f>Sheet1!$B$2:$B$7</c:f>
              <c:numCache>
                <c:formatCode>0%</c:formatCode>
                <c:ptCount val="6"/>
                <c:pt idx="0">
                  <c:v>0.15</c:v>
                </c:pt>
                <c:pt idx="1">
                  <c:v>0.09</c:v>
                </c:pt>
                <c:pt idx="2">
                  <c:v>7.0000000000000007E-2</c:v>
                </c:pt>
                <c:pt idx="4">
                  <c:v>0.06</c:v>
                </c:pt>
                <c:pt idx="5">
                  <c:v>0.68</c:v>
                </c:pt>
              </c:numCache>
            </c:numRef>
          </c:val>
          <c:extLst>
            <c:ext xmlns:c16="http://schemas.microsoft.com/office/drawing/2014/chart" uri="{C3380CC4-5D6E-409C-BE32-E72D297353CC}">
              <c16:uniqueId val="{00000006-04B8-4F02-AA03-711C46099C7F}"/>
            </c:ext>
          </c:extLst>
        </c:ser>
        <c:dLbls>
          <c:showLegendKey val="0"/>
          <c:showVal val="0"/>
          <c:showCatName val="0"/>
          <c:showSerName val="0"/>
          <c:showPercent val="0"/>
          <c:showBubbleSize val="0"/>
        </c:dLbls>
        <c:gapWidth val="67"/>
        <c:axId val="403250976"/>
        <c:axId val="104571696"/>
      </c:barChart>
      <c:catAx>
        <c:axId val="403250976"/>
        <c:scaling>
          <c:orientation val="maxMin"/>
        </c:scaling>
        <c:delete val="0"/>
        <c:axPos val="l"/>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571696"/>
        <c:crosses val="autoZero"/>
        <c:auto val="1"/>
        <c:lblAlgn val="ctr"/>
        <c:lblOffset val="100"/>
        <c:noMultiLvlLbl val="0"/>
      </c:catAx>
      <c:valAx>
        <c:axId val="104571696"/>
        <c:scaling>
          <c:orientation val="minMax"/>
          <c:max val="1"/>
        </c:scaling>
        <c:delete val="1"/>
        <c:axPos val="t"/>
        <c:numFmt formatCode="0%" sourceLinked="1"/>
        <c:majorTickMark val="out"/>
        <c:minorTickMark val="none"/>
        <c:tickLblPos val="nextTo"/>
        <c:crossAx val="40325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38968339528707E-2"/>
          <c:y val="0.16852495726938169"/>
          <c:w val="0.84496578134929878"/>
          <c:h val="0.69449117731361265"/>
        </c:manualLayout>
      </c:layout>
      <c:barChart>
        <c:barDir val="col"/>
        <c:grouping val="percentStacked"/>
        <c:varyColors val="0"/>
        <c:ser>
          <c:idx val="0"/>
          <c:order val="0"/>
          <c:tx>
            <c:strRef>
              <c:f>Sheet1!$B$1</c:f>
              <c:strCache>
                <c:ptCount val="1"/>
                <c:pt idx="0">
                  <c:v>Yes (Recall)</c:v>
                </c:pt>
              </c:strCache>
            </c:strRef>
          </c:tx>
          <c:spPr>
            <a:solidFill>
              <a:schemeClr val="accent2">
                <a:lumMod val="75000"/>
              </a:schemeClr>
            </a:solidFill>
            <a:ln w="19050">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Jul-2022</c:v>
                </c:pt>
                <c:pt idx="1">
                  <c:v>Jun-2023</c:v>
                </c:pt>
                <c:pt idx="2">
                  <c:v>Nov-2023</c:v>
                </c:pt>
                <c:pt idx="3">
                  <c:v>Mar-2024</c:v>
                </c:pt>
                <c:pt idx="4">
                  <c:v>Oct-2024</c:v>
                </c:pt>
                <c:pt idx="5">
                  <c:v>Mar-2025</c:v>
                </c:pt>
              </c:strCache>
            </c:strRef>
          </c:cat>
          <c:val>
            <c:numRef>
              <c:f>Sheet1!$B$2:$B$7</c:f>
              <c:numCache>
                <c:formatCode>0%</c:formatCode>
                <c:ptCount val="6"/>
                <c:pt idx="0">
                  <c:v>0.85</c:v>
                </c:pt>
                <c:pt idx="1">
                  <c:v>0.56999999999999995</c:v>
                </c:pt>
                <c:pt idx="2">
                  <c:v>0.77</c:v>
                </c:pt>
                <c:pt idx="3">
                  <c:v>0.84</c:v>
                </c:pt>
                <c:pt idx="4">
                  <c:v>0.61</c:v>
                </c:pt>
                <c:pt idx="5">
                  <c:v>0.75</c:v>
                </c:pt>
              </c:numCache>
            </c:numRef>
          </c:val>
          <c:extLst>
            <c:ext xmlns:c16="http://schemas.microsoft.com/office/drawing/2014/chart" uri="{C3380CC4-5D6E-409C-BE32-E72D297353CC}">
              <c16:uniqueId val="{00000000-2FDC-44FF-8D66-17C17AB0AEC3}"/>
            </c:ext>
          </c:extLst>
        </c:ser>
        <c:ser>
          <c:idx val="1"/>
          <c:order val="1"/>
          <c:tx>
            <c:strRef>
              <c:f>Sheet1!$C$1</c:f>
              <c:strCache>
                <c:ptCount val="1"/>
                <c:pt idx="0">
                  <c:v>DK / Can't remember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Jul-2022</c:v>
                </c:pt>
                <c:pt idx="1">
                  <c:v>Jun-2023</c:v>
                </c:pt>
                <c:pt idx="2">
                  <c:v>Nov-2023</c:v>
                </c:pt>
                <c:pt idx="3">
                  <c:v>Mar-2024</c:v>
                </c:pt>
                <c:pt idx="4">
                  <c:v>Oct-2024</c:v>
                </c:pt>
                <c:pt idx="5">
                  <c:v>Mar-2025</c:v>
                </c:pt>
              </c:strCache>
            </c:strRef>
          </c:cat>
          <c:val>
            <c:numRef>
              <c:f>Sheet1!$C$2:$C$7</c:f>
              <c:numCache>
                <c:formatCode>0%</c:formatCode>
                <c:ptCount val="6"/>
                <c:pt idx="0">
                  <c:v>0.15</c:v>
                </c:pt>
                <c:pt idx="1">
                  <c:v>0.43</c:v>
                </c:pt>
                <c:pt idx="2">
                  <c:v>0.23</c:v>
                </c:pt>
                <c:pt idx="3">
                  <c:v>0.16</c:v>
                </c:pt>
                <c:pt idx="4">
                  <c:v>0.39</c:v>
                </c:pt>
                <c:pt idx="5">
                  <c:v>0.25</c:v>
                </c:pt>
              </c:numCache>
            </c:numRef>
          </c:val>
          <c:extLst>
            <c:ext xmlns:c16="http://schemas.microsoft.com/office/drawing/2014/chart" uri="{C3380CC4-5D6E-409C-BE32-E72D297353CC}">
              <c16:uniqueId val="{00000001-2FDC-44FF-8D66-17C17AB0AEC3}"/>
            </c:ext>
          </c:extLst>
        </c:ser>
        <c:dLbls>
          <c:showLegendKey val="0"/>
          <c:showVal val="0"/>
          <c:showCatName val="0"/>
          <c:showSerName val="0"/>
          <c:showPercent val="0"/>
          <c:showBubbleSize val="0"/>
        </c:dLbls>
        <c:gapWidth val="71"/>
        <c:overlap val="100"/>
        <c:axId val="1089637135"/>
        <c:axId val="1089638799"/>
      </c:barChart>
      <c:catAx>
        <c:axId val="108963713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089638799"/>
        <c:crosses val="autoZero"/>
        <c:auto val="1"/>
        <c:lblAlgn val="ctr"/>
        <c:lblOffset val="100"/>
        <c:noMultiLvlLbl val="0"/>
      </c:catAx>
      <c:valAx>
        <c:axId val="1089638799"/>
        <c:scaling>
          <c:orientation val="minMax"/>
          <c:max val="1"/>
          <c:min val="0"/>
        </c:scaling>
        <c:delete val="1"/>
        <c:axPos val="l"/>
        <c:numFmt formatCode="0%" sourceLinked="0"/>
        <c:majorTickMark val="none"/>
        <c:minorTickMark val="none"/>
        <c:tickLblPos val="nextTo"/>
        <c:crossAx val="1089637135"/>
        <c:crosses val="autoZero"/>
        <c:crossBetween val="between"/>
        <c:majorUnit val="0.1"/>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93354766640329"/>
          <c:y val="0.10636808957312806"/>
          <c:w val="0.53415054863741829"/>
          <c:h val="0.76766969909027294"/>
        </c:manualLayout>
      </c:layout>
      <c:doughnutChart>
        <c:varyColors val="1"/>
        <c:ser>
          <c:idx val="0"/>
          <c:order val="0"/>
          <c:tx>
            <c:strRef>
              <c:f>Sheet1!$B$1</c:f>
              <c:strCache>
                <c:ptCount val="1"/>
                <c:pt idx="0">
                  <c:v>Mar-24</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D9F-47BF-8257-4518F33A2A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D9F-47BF-8257-4518F33A2A1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D9F-47BF-8257-4518F33A2A14}"/>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F722-4F60-A3F5-AF16AB7C3F04}"/>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6-F722-4F60-A3F5-AF16AB7C3F04}"/>
              </c:ext>
            </c:extLst>
          </c:dPt>
          <c:dLbls>
            <c:dLbl>
              <c:idx val="2"/>
              <c:layout>
                <c:manualLayout>
                  <c:x val="3.4602076124567475E-3"/>
                  <c:y val="9.236150925009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9F-47BF-8257-4518F33A2A14}"/>
                </c:ext>
              </c:extLst>
            </c:dLbl>
            <c:dLbl>
              <c:idx val="3"/>
              <c:layout>
                <c:manualLayout>
                  <c:x val="-1.2110726643598552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22-4F60-A3F5-AF16AB7C3F04}"/>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722-4F60-A3F5-AF16AB7C3F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It is stored at interim surface or ground-level storage facilities across the UK</c:v>
                </c:pt>
                <c:pt idx="1">
                  <c:v>It is held in multibarrier vaults deep underground in the UK</c:v>
                </c:pt>
                <c:pt idx="2">
                  <c:v>It ships it to other countries for disposal</c:v>
                </c:pt>
                <c:pt idx="3">
                  <c:v>It buries it deep at sea</c:v>
                </c:pt>
                <c:pt idx="4">
                  <c:v>Not sure</c:v>
                </c:pt>
              </c:strCache>
            </c:strRef>
          </c:cat>
          <c:val>
            <c:numRef>
              <c:f>Sheet1!$B$2:$B$6</c:f>
              <c:numCache>
                <c:formatCode>0%</c:formatCode>
                <c:ptCount val="5"/>
                <c:pt idx="0">
                  <c:v>0.41</c:v>
                </c:pt>
                <c:pt idx="1">
                  <c:v>0.16</c:v>
                </c:pt>
                <c:pt idx="2">
                  <c:v>0.02</c:v>
                </c:pt>
                <c:pt idx="3">
                  <c:v>0.01</c:v>
                </c:pt>
                <c:pt idx="4">
                  <c:v>0.4</c:v>
                </c:pt>
              </c:numCache>
            </c:numRef>
          </c:val>
          <c:extLst>
            <c:ext xmlns:c16="http://schemas.microsoft.com/office/drawing/2014/chart" uri="{C3380CC4-5D6E-409C-BE32-E72D297353CC}">
              <c16:uniqueId val="{0000000C-AD9F-47BF-8257-4518F33A2A14}"/>
            </c:ext>
          </c:extLst>
        </c:ser>
        <c:dLbls>
          <c:showLegendKey val="0"/>
          <c:showVal val="1"/>
          <c:showCatName val="0"/>
          <c:showSerName val="0"/>
          <c:showPercent val="0"/>
          <c:showBubbleSize val="0"/>
          <c:showLeaderLines val="1"/>
        </c:dLbls>
        <c:firstSliceAng val="27"/>
        <c:holeSize val="19"/>
      </c:doughnutChart>
      <c:spPr>
        <a:noFill/>
        <a:ln>
          <a:noFill/>
        </a:ln>
        <a:effectLst/>
      </c:spPr>
    </c:plotArea>
    <c:legend>
      <c:legendPos val="l"/>
      <c:layout>
        <c:manualLayout>
          <c:xMode val="edge"/>
          <c:yMode val="edge"/>
          <c:x val="0"/>
          <c:y val="6.4777637574869276E-2"/>
          <c:w val="0.39764746750946783"/>
          <c:h val="0.873243664695866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6510128139712E-2"/>
          <c:y val="9.6624176182473334E-2"/>
          <c:w val="0.972713794084759"/>
          <c:h val="0.90337582381752668"/>
        </c:manualLayout>
      </c:layout>
      <c:barChart>
        <c:barDir val="bar"/>
        <c:grouping val="clustered"/>
        <c:varyColors val="0"/>
        <c:ser>
          <c:idx val="0"/>
          <c:order val="0"/>
          <c:tx>
            <c:strRef>
              <c:f>Sheet1!$B$1</c:f>
              <c:strCache>
                <c:ptCount val="1"/>
                <c:pt idx="0">
                  <c:v>Jul-22</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D8E1-4E0C-B062-1DE57BA76232}"/>
              </c:ext>
            </c:extLst>
          </c:dPt>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Sheet1!$B$2:$B$6</c:f>
              <c:numCache>
                <c:formatCode>0%</c:formatCode>
                <c:ptCount val="5"/>
                <c:pt idx="0">
                  <c:v>0.42</c:v>
                </c:pt>
                <c:pt idx="1">
                  <c:v>7.0000000000000007E-2</c:v>
                </c:pt>
                <c:pt idx="2">
                  <c:v>0.12</c:v>
                </c:pt>
                <c:pt idx="3">
                  <c:v>0.06</c:v>
                </c:pt>
                <c:pt idx="4">
                  <c:v>0.33</c:v>
                </c:pt>
              </c:numCache>
            </c:numRef>
          </c:val>
          <c:extLst>
            <c:ext xmlns:c16="http://schemas.microsoft.com/office/drawing/2014/chart" uri="{C3380CC4-5D6E-409C-BE32-E72D297353CC}">
              <c16:uniqueId val="{00000002-D8E1-4E0C-B062-1DE57BA76232}"/>
            </c:ext>
          </c:extLst>
        </c:ser>
        <c:ser>
          <c:idx val="1"/>
          <c:order val="1"/>
          <c:tx>
            <c:strRef>
              <c:f>Sheet1!$C$1</c:f>
              <c:strCache>
                <c:ptCount val="1"/>
                <c:pt idx="0">
                  <c:v>Jun-23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Sheet1!$C$2:$C$6</c:f>
              <c:numCache>
                <c:formatCode>0%</c:formatCode>
                <c:ptCount val="5"/>
                <c:pt idx="0">
                  <c:v>0.37</c:v>
                </c:pt>
                <c:pt idx="1">
                  <c:v>0.2</c:v>
                </c:pt>
                <c:pt idx="2">
                  <c:v>0.04</c:v>
                </c:pt>
                <c:pt idx="3">
                  <c:v>0.03</c:v>
                </c:pt>
                <c:pt idx="4">
                  <c:v>0.35</c:v>
                </c:pt>
              </c:numCache>
            </c:numRef>
          </c:val>
          <c:extLst>
            <c:ext xmlns:c16="http://schemas.microsoft.com/office/drawing/2014/chart" uri="{C3380CC4-5D6E-409C-BE32-E72D297353CC}">
              <c16:uniqueId val="{00000003-D8E1-4E0C-B062-1DE57BA76232}"/>
            </c:ext>
          </c:extLst>
        </c:ser>
        <c:ser>
          <c:idx val="2"/>
          <c:order val="2"/>
          <c:tx>
            <c:strRef>
              <c:f>Sheet1!$D$1</c:f>
              <c:strCache>
                <c:ptCount val="1"/>
                <c:pt idx="0">
                  <c:v>Nov-23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Sheet1!$D$2:$D$6</c:f>
              <c:numCache>
                <c:formatCode>0%</c:formatCode>
                <c:ptCount val="5"/>
                <c:pt idx="0">
                  <c:v>0.53</c:v>
                </c:pt>
                <c:pt idx="1">
                  <c:v>0.08</c:v>
                </c:pt>
                <c:pt idx="2">
                  <c:v>0</c:v>
                </c:pt>
                <c:pt idx="3">
                  <c:v>0.03</c:v>
                </c:pt>
                <c:pt idx="4">
                  <c:v>0.35</c:v>
                </c:pt>
              </c:numCache>
            </c:numRef>
          </c:val>
          <c:extLst>
            <c:ext xmlns:c16="http://schemas.microsoft.com/office/drawing/2014/chart" uri="{C3380CC4-5D6E-409C-BE32-E72D297353CC}">
              <c16:uniqueId val="{00000004-D8E1-4E0C-B062-1DE57BA76232}"/>
            </c:ext>
          </c:extLst>
        </c:ser>
        <c:ser>
          <c:idx val="3"/>
          <c:order val="3"/>
          <c:tx>
            <c:strRef>
              <c:f>Sheet1!$E$1</c:f>
              <c:strCache>
                <c:ptCount val="1"/>
                <c:pt idx="0">
                  <c:v>Mar-24</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Sheet1!$E$2:$E$6</c:f>
              <c:numCache>
                <c:formatCode>0%</c:formatCode>
                <c:ptCount val="5"/>
                <c:pt idx="0">
                  <c:v>0.27</c:v>
                </c:pt>
                <c:pt idx="1">
                  <c:v>0.38</c:v>
                </c:pt>
                <c:pt idx="2">
                  <c:v>0.01</c:v>
                </c:pt>
                <c:pt idx="3">
                  <c:v>0.04</c:v>
                </c:pt>
                <c:pt idx="4">
                  <c:v>0.3</c:v>
                </c:pt>
              </c:numCache>
            </c:numRef>
          </c:val>
          <c:extLst>
            <c:ext xmlns:c16="http://schemas.microsoft.com/office/drawing/2014/chart" uri="{C3380CC4-5D6E-409C-BE32-E72D297353CC}">
              <c16:uniqueId val="{00000005-D8E1-4E0C-B062-1DE57BA76232}"/>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Sheet1!$F$2:$F$6</c:f>
              <c:numCache>
                <c:formatCode>0%</c:formatCode>
                <c:ptCount val="5"/>
                <c:pt idx="0">
                  <c:v>0.32</c:v>
                </c:pt>
                <c:pt idx="1">
                  <c:v>0.23</c:v>
                </c:pt>
                <c:pt idx="2">
                  <c:v>0</c:v>
                </c:pt>
                <c:pt idx="3">
                  <c:v>0</c:v>
                </c:pt>
                <c:pt idx="4">
                  <c:v>0.45</c:v>
                </c:pt>
              </c:numCache>
            </c:numRef>
          </c:val>
          <c:extLst>
            <c:ext xmlns:c16="http://schemas.microsoft.com/office/drawing/2014/chart" uri="{C3380CC4-5D6E-409C-BE32-E72D297353CC}">
              <c16:uniqueId val="{00000006-D8E1-4E0C-B062-1DE57BA76232}"/>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is stored at interim surface or ground-level storage facilities across the UK</c:v>
                </c:pt>
                <c:pt idx="1">
                  <c:v>It is held in multibarrier vaults deep underground in the UK</c:v>
                </c:pt>
                <c:pt idx="2">
                  <c:v>It buries it deep at sea</c:v>
                </c:pt>
                <c:pt idx="3">
                  <c:v>It ships it to other countries for disposal</c:v>
                </c:pt>
                <c:pt idx="4">
                  <c:v>Not sure</c:v>
                </c:pt>
              </c:strCache>
            </c:strRef>
          </c:cat>
          <c:val>
            <c:numRef>
              <c:f>Sheet1!$G$2:$G$6</c:f>
              <c:numCache>
                <c:formatCode>0%</c:formatCode>
                <c:ptCount val="5"/>
                <c:pt idx="0">
                  <c:v>0.41</c:v>
                </c:pt>
                <c:pt idx="1">
                  <c:v>0.16</c:v>
                </c:pt>
                <c:pt idx="2">
                  <c:v>0.01</c:v>
                </c:pt>
                <c:pt idx="3">
                  <c:v>0.02</c:v>
                </c:pt>
                <c:pt idx="4">
                  <c:v>0.4</c:v>
                </c:pt>
              </c:numCache>
            </c:numRef>
          </c:val>
          <c:extLst>
            <c:ext xmlns:c16="http://schemas.microsoft.com/office/drawing/2014/chart" uri="{C3380CC4-5D6E-409C-BE32-E72D297353CC}">
              <c16:uniqueId val="{00000007-D8E1-4E0C-B062-1DE57BA76232}"/>
            </c:ext>
          </c:extLst>
        </c:ser>
        <c:dLbls>
          <c:dLblPos val="outEnd"/>
          <c:showLegendKey val="0"/>
          <c:showVal val="1"/>
          <c:showCatName val="0"/>
          <c:showSerName val="0"/>
          <c:showPercent val="0"/>
          <c:showBubbleSize val="0"/>
        </c:dLbls>
        <c:gapWidth val="50"/>
        <c:axId val="716481456"/>
        <c:axId val="716484592"/>
      </c:barChart>
      <c:catAx>
        <c:axId val="7164814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t"/>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0"/>
          <c:y val="1.1991474732266798E-2"/>
          <c:w val="1"/>
          <c:h val="5.86900911743340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26273325162633"/>
          <c:y val="0.16517294892440623"/>
          <c:w val="0.50864523771140235"/>
          <c:h val="0.67894759672935279"/>
        </c:manualLayout>
      </c:layout>
      <c:doughnutChart>
        <c:varyColors val="1"/>
        <c:ser>
          <c:idx val="0"/>
          <c:order val="0"/>
          <c:tx>
            <c:strRef>
              <c:f>Sheet1!$B$1</c:f>
              <c:strCache>
                <c:ptCount val="1"/>
                <c:pt idx="0">
                  <c:v>Mar-24</c:v>
                </c:pt>
              </c:strCache>
            </c:strRef>
          </c:tx>
          <c:dPt>
            <c:idx val="0"/>
            <c:bubble3D val="0"/>
            <c:spPr>
              <a:solidFill>
                <a:srgbClr val="4DCFD6"/>
              </a:solidFill>
              <a:ln w="19050">
                <a:solidFill>
                  <a:schemeClr val="lt1"/>
                </a:solidFill>
              </a:ln>
              <a:effectLst/>
            </c:spPr>
            <c:extLst>
              <c:ext xmlns:c16="http://schemas.microsoft.com/office/drawing/2014/chart" uri="{C3380CC4-5D6E-409C-BE32-E72D297353CC}">
                <c16:uniqueId val="{00000001-CE56-42B6-BD29-76028D8D0AEE}"/>
              </c:ext>
            </c:extLst>
          </c:dPt>
          <c:dPt>
            <c:idx val="1"/>
            <c:bubble3D val="0"/>
            <c:spPr>
              <a:solidFill>
                <a:srgbClr val="FAF8B0"/>
              </a:solidFill>
              <a:ln w="19050">
                <a:solidFill>
                  <a:schemeClr val="lt1"/>
                </a:solidFill>
              </a:ln>
              <a:effectLst/>
            </c:spPr>
            <c:extLst>
              <c:ext xmlns:c16="http://schemas.microsoft.com/office/drawing/2014/chart" uri="{C3380CC4-5D6E-409C-BE32-E72D297353CC}">
                <c16:uniqueId val="{00000003-CE56-42B6-BD29-76028D8D0AE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E56-42B6-BD29-76028D8D0AEE}"/>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CE56-42B6-BD29-76028D8D0AEE}"/>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8-C151-4070-958B-4EBE138A922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E56-42B6-BD29-76028D8D0AEE}"/>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E56-42B6-BD29-76028D8D0AEE}"/>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E56-42B6-BD29-76028D8D0AEE}"/>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E56-42B6-BD29-76028D8D0AEE}"/>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C151-4070-958B-4EBE138A92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They are deep underground facilities for the permanent disposal of nuclear waste that are not currently used in the UK</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Sheet1!$B$2:$B$6</c:f>
              <c:numCache>
                <c:formatCode>0%</c:formatCode>
                <c:ptCount val="5"/>
                <c:pt idx="0">
                  <c:v>0.69</c:v>
                </c:pt>
                <c:pt idx="1">
                  <c:v>0.08</c:v>
                </c:pt>
                <c:pt idx="2">
                  <c:v>0.02</c:v>
                </c:pt>
                <c:pt idx="3">
                  <c:v>0.17</c:v>
                </c:pt>
                <c:pt idx="4">
                  <c:v>0.04</c:v>
                </c:pt>
              </c:numCache>
            </c:numRef>
          </c:val>
          <c:extLst>
            <c:ext xmlns:c16="http://schemas.microsoft.com/office/drawing/2014/chart" uri="{C3380CC4-5D6E-409C-BE32-E72D297353CC}">
              <c16:uniqueId val="{0000000A-CE56-42B6-BD29-76028D8D0AEE}"/>
            </c:ext>
          </c:extLst>
        </c:ser>
        <c:dLbls>
          <c:showLegendKey val="0"/>
          <c:showVal val="1"/>
          <c:showCatName val="0"/>
          <c:showSerName val="0"/>
          <c:showPercent val="0"/>
          <c:showBubbleSize val="0"/>
          <c:showLeaderLines val="1"/>
        </c:dLbls>
        <c:firstSliceAng val="27"/>
        <c:holeSize val="19"/>
      </c:doughnutChart>
      <c:spPr>
        <a:noFill/>
        <a:ln>
          <a:noFill/>
        </a:ln>
        <a:effectLst/>
      </c:spPr>
    </c:plotArea>
    <c:legend>
      <c:legendPos val="l"/>
      <c:layout>
        <c:manualLayout>
          <c:xMode val="edge"/>
          <c:yMode val="edge"/>
          <c:x val="0"/>
          <c:y val="2.1675622015977815E-2"/>
          <c:w val="0.45069215760413045"/>
          <c:h val="0.977920023660061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23738965785059"/>
          <c:y val="0.11184795931839668"/>
          <c:w val="0.48876261034214941"/>
          <c:h val="0.88239350008271156"/>
        </c:manualLayout>
      </c:layout>
      <c:barChart>
        <c:barDir val="bar"/>
        <c:grouping val="clustered"/>
        <c:varyColors val="0"/>
        <c:ser>
          <c:idx val="0"/>
          <c:order val="0"/>
          <c:tx>
            <c:strRef>
              <c:f>Sheet1!$B$1</c:f>
              <c:strCache>
                <c:ptCount val="1"/>
                <c:pt idx="0">
                  <c:v>Jul-22</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74A0-42A2-9EF5-23F779560C96}"/>
              </c:ext>
            </c:extLst>
          </c:dPt>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Sheet1!$B$2:$B$6</c:f>
              <c:numCache>
                <c:formatCode>0%</c:formatCode>
                <c:ptCount val="5"/>
                <c:pt idx="0">
                  <c:v>0.48</c:v>
                </c:pt>
                <c:pt idx="1">
                  <c:v>0.1</c:v>
                </c:pt>
                <c:pt idx="2">
                  <c:v>0.05</c:v>
                </c:pt>
                <c:pt idx="3">
                  <c:v>0.2</c:v>
                </c:pt>
                <c:pt idx="4">
                  <c:v>0.16</c:v>
                </c:pt>
              </c:numCache>
            </c:numRef>
          </c:val>
          <c:extLst>
            <c:ext xmlns:c16="http://schemas.microsoft.com/office/drawing/2014/chart" uri="{C3380CC4-5D6E-409C-BE32-E72D297353CC}">
              <c16:uniqueId val="{00000002-74A0-42A2-9EF5-23F779560C96}"/>
            </c:ext>
          </c:extLst>
        </c:ser>
        <c:ser>
          <c:idx val="1"/>
          <c:order val="1"/>
          <c:tx>
            <c:strRef>
              <c:f>Sheet1!$C$1</c:f>
              <c:strCache>
                <c:ptCount val="1"/>
                <c:pt idx="0">
                  <c:v>Jun-23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Sheet1!$C$2:$C$6</c:f>
              <c:numCache>
                <c:formatCode>0%</c:formatCode>
                <c:ptCount val="5"/>
                <c:pt idx="0">
                  <c:v>0.19</c:v>
                </c:pt>
                <c:pt idx="1">
                  <c:v>0.12</c:v>
                </c:pt>
                <c:pt idx="2">
                  <c:v>0.14000000000000001</c:v>
                </c:pt>
                <c:pt idx="3">
                  <c:v>0.34</c:v>
                </c:pt>
                <c:pt idx="4">
                  <c:v>0.21</c:v>
                </c:pt>
              </c:numCache>
            </c:numRef>
          </c:val>
          <c:extLst>
            <c:ext xmlns:c16="http://schemas.microsoft.com/office/drawing/2014/chart" uri="{C3380CC4-5D6E-409C-BE32-E72D297353CC}">
              <c16:uniqueId val="{00000003-74A0-42A2-9EF5-23F779560C96}"/>
            </c:ext>
          </c:extLst>
        </c:ser>
        <c:ser>
          <c:idx val="2"/>
          <c:order val="2"/>
          <c:tx>
            <c:strRef>
              <c:f>Sheet1!$D$1</c:f>
              <c:strCache>
                <c:ptCount val="1"/>
                <c:pt idx="0">
                  <c:v>Nov-23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Sheet1!$D$2:$D$6</c:f>
              <c:numCache>
                <c:formatCode>0%</c:formatCode>
                <c:ptCount val="5"/>
                <c:pt idx="0">
                  <c:v>0.5</c:v>
                </c:pt>
                <c:pt idx="1">
                  <c:v>0.1</c:v>
                </c:pt>
                <c:pt idx="2">
                  <c:v>0.04</c:v>
                </c:pt>
                <c:pt idx="3">
                  <c:v>0.28999999999999998</c:v>
                </c:pt>
                <c:pt idx="4">
                  <c:v>0.08</c:v>
                </c:pt>
              </c:numCache>
            </c:numRef>
          </c:val>
          <c:extLst>
            <c:ext xmlns:c16="http://schemas.microsoft.com/office/drawing/2014/chart" uri="{C3380CC4-5D6E-409C-BE32-E72D297353CC}">
              <c16:uniqueId val="{00000004-74A0-42A2-9EF5-23F779560C96}"/>
            </c:ext>
          </c:extLst>
        </c:ser>
        <c:ser>
          <c:idx val="3"/>
          <c:order val="3"/>
          <c:tx>
            <c:strRef>
              <c:f>Sheet1!$E$1</c:f>
              <c:strCache>
                <c:ptCount val="1"/>
                <c:pt idx="0">
                  <c:v>Mar-24</c:v>
                </c:pt>
              </c:strCache>
            </c:strRef>
          </c:tx>
          <c:spPr>
            <a:solidFill>
              <a:schemeClr val="bg1">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EB0-4C9D-A475-2AEDF7CE56AB}"/>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Sheet1!$E$2:$E$6</c:f>
              <c:numCache>
                <c:formatCode>0%</c:formatCode>
                <c:ptCount val="5"/>
                <c:pt idx="0">
                  <c:v>0.7</c:v>
                </c:pt>
                <c:pt idx="1">
                  <c:v>0.06</c:v>
                </c:pt>
                <c:pt idx="2">
                  <c:v>0.01</c:v>
                </c:pt>
                <c:pt idx="3">
                  <c:v>0.22</c:v>
                </c:pt>
                <c:pt idx="4">
                  <c:v>0.01</c:v>
                </c:pt>
              </c:numCache>
            </c:numRef>
          </c:val>
          <c:extLst>
            <c:ext xmlns:c16="http://schemas.microsoft.com/office/drawing/2014/chart" uri="{C3380CC4-5D6E-409C-BE32-E72D297353CC}">
              <c16:uniqueId val="{00000005-74A0-42A2-9EF5-23F779560C96}"/>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Sheet1!$F$2:$F$6</c:f>
              <c:numCache>
                <c:formatCode>0%</c:formatCode>
                <c:ptCount val="5"/>
                <c:pt idx="0">
                  <c:v>0.66</c:v>
                </c:pt>
                <c:pt idx="1">
                  <c:v>7.0000000000000007E-2</c:v>
                </c:pt>
                <c:pt idx="2">
                  <c:v>0</c:v>
                </c:pt>
                <c:pt idx="3">
                  <c:v>0.24</c:v>
                </c:pt>
                <c:pt idx="4">
                  <c:v>0.04</c:v>
                </c:pt>
              </c:numCache>
            </c:numRef>
          </c:val>
          <c:extLst>
            <c:ext xmlns:c16="http://schemas.microsoft.com/office/drawing/2014/chart" uri="{C3380CC4-5D6E-409C-BE32-E72D297353CC}">
              <c16:uniqueId val="{00000006-74A0-42A2-9EF5-23F779560C96}"/>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They are deep underground facilities for the permanent disposal of nuclear waste that are not currently used in the UK but that are being suggested for use […]</c:v>
                </c:pt>
                <c:pt idx="1">
                  <c:v>They are deep underground facilities 
that are currently used in the UK for the permanent disposal of nuclear waste</c:v>
                </c:pt>
                <c:pt idx="2">
                  <c:v>They are near-to-surface sites where the UK currently buries low-level radioactive waste</c:v>
                </c:pt>
                <c:pt idx="3">
                  <c:v>Heard of the term but 
don't know what they are</c:v>
                </c:pt>
                <c:pt idx="4">
                  <c:v>Never heard of the term</c:v>
                </c:pt>
              </c:strCache>
            </c:strRef>
          </c:cat>
          <c:val>
            <c:numRef>
              <c:f>Sheet1!$G$2:$G$6</c:f>
              <c:numCache>
                <c:formatCode>0%</c:formatCode>
                <c:ptCount val="5"/>
                <c:pt idx="0">
                  <c:v>0.69</c:v>
                </c:pt>
                <c:pt idx="1">
                  <c:v>0.08</c:v>
                </c:pt>
                <c:pt idx="2">
                  <c:v>0.02</c:v>
                </c:pt>
                <c:pt idx="3">
                  <c:v>0.17</c:v>
                </c:pt>
                <c:pt idx="4">
                  <c:v>0.04</c:v>
                </c:pt>
              </c:numCache>
            </c:numRef>
          </c:val>
          <c:extLst>
            <c:ext xmlns:c16="http://schemas.microsoft.com/office/drawing/2014/chart" uri="{C3380CC4-5D6E-409C-BE32-E72D297353CC}">
              <c16:uniqueId val="{00000007-74A0-42A2-9EF5-23F779560C96}"/>
            </c:ext>
          </c:extLst>
        </c:ser>
        <c:dLbls>
          <c:dLblPos val="outEnd"/>
          <c:showLegendKey val="0"/>
          <c:showVal val="1"/>
          <c:showCatName val="0"/>
          <c:showSerName val="0"/>
          <c:showPercent val="0"/>
          <c:showBubbleSize val="0"/>
        </c:dLbls>
        <c:gapWidth val="50"/>
        <c:axId val="716481456"/>
        <c:axId val="716484592"/>
      </c:barChart>
      <c:catAx>
        <c:axId val="716481456"/>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t"/>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1.716733649865592E-2"/>
          <c:y val="2.1125690160699862E-2"/>
          <c:w val="0.98283266350134413"/>
          <c:h val="5.86900911743340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86486722618145E-2"/>
          <c:y val="0.11251385908020828"/>
          <c:w val="0.972713794084759"/>
          <c:h val="0.69527544213357351"/>
        </c:manualLayout>
      </c:layout>
      <c:barChart>
        <c:barDir val="col"/>
        <c:grouping val="clustered"/>
        <c:varyColors val="0"/>
        <c:ser>
          <c:idx val="0"/>
          <c:order val="0"/>
          <c:tx>
            <c:strRef>
              <c:f>Sheet1!$B$1</c:f>
              <c:strCache>
                <c:ptCount val="1"/>
                <c:pt idx="0">
                  <c:v>Jul-2022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Sheet1!$B$2:$B$3</c:f>
              <c:numCache>
                <c:formatCode>0%</c:formatCode>
                <c:ptCount val="2"/>
                <c:pt idx="0">
                  <c:v>0.76</c:v>
                </c:pt>
                <c:pt idx="1">
                  <c:v>0.75</c:v>
                </c:pt>
              </c:numCache>
            </c:numRef>
          </c:val>
          <c:extLst>
            <c:ext xmlns:c16="http://schemas.microsoft.com/office/drawing/2014/chart" uri="{C3380CC4-5D6E-409C-BE32-E72D297353CC}">
              <c16:uniqueId val="{00000000-6F45-4508-AF1F-D3F56EC38046}"/>
            </c:ext>
          </c:extLst>
        </c:ser>
        <c:ser>
          <c:idx val="1"/>
          <c:order val="1"/>
          <c:tx>
            <c:strRef>
              <c:f>Sheet1!$C$1</c:f>
              <c:strCache>
                <c:ptCount val="1"/>
                <c:pt idx="0">
                  <c:v>Jun-2023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Sheet1!$C$2:$C$3</c:f>
              <c:numCache>
                <c:formatCode>0%</c:formatCode>
                <c:ptCount val="2"/>
                <c:pt idx="0">
                  <c:v>0.5</c:v>
                </c:pt>
                <c:pt idx="1">
                  <c:v>0.55000000000000004</c:v>
                </c:pt>
              </c:numCache>
            </c:numRef>
          </c:val>
          <c:extLst>
            <c:ext xmlns:c16="http://schemas.microsoft.com/office/drawing/2014/chart" uri="{C3380CC4-5D6E-409C-BE32-E72D297353CC}">
              <c16:uniqueId val="{00000001-6F45-4508-AF1F-D3F56EC38046}"/>
            </c:ext>
          </c:extLst>
        </c:ser>
        <c:ser>
          <c:idx val="2"/>
          <c:order val="2"/>
          <c:tx>
            <c:strRef>
              <c:f>Sheet1!$D$1</c:f>
              <c:strCache>
                <c:ptCount val="1"/>
                <c:pt idx="0">
                  <c:v>Nov-2023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Sheet1!$D$2:$D$3</c:f>
              <c:numCache>
                <c:formatCode>0%</c:formatCode>
                <c:ptCount val="2"/>
                <c:pt idx="0">
                  <c:v>0.84</c:v>
                </c:pt>
                <c:pt idx="1">
                  <c:v>0.75</c:v>
                </c:pt>
              </c:numCache>
            </c:numRef>
          </c:val>
          <c:extLst>
            <c:ext xmlns:c16="http://schemas.microsoft.com/office/drawing/2014/chart" uri="{C3380CC4-5D6E-409C-BE32-E72D297353CC}">
              <c16:uniqueId val="{00000000-0A09-4839-B890-C5D31711BE94}"/>
            </c:ext>
          </c:extLst>
        </c:ser>
        <c:ser>
          <c:idx val="3"/>
          <c:order val="3"/>
          <c:tx>
            <c:strRef>
              <c:f>Sheet1!$E$1</c:f>
              <c:strCache>
                <c:ptCount val="1"/>
                <c:pt idx="0">
                  <c:v>Mar-24</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Sheet1!$E$2:$E$3</c:f>
              <c:numCache>
                <c:formatCode>0%</c:formatCode>
                <c:ptCount val="2"/>
                <c:pt idx="0">
                  <c:v>0.95</c:v>
                </c:pt>
                <c:pt idx="1">
                  <c:v>0.84</c:v>
                </c:pt>
              </c:numCache>
            </c:numRef>
          </c:val>
          <c:extLst>
            <c:ext xmlns:c16="http://schemas.microsoft.com/office/drawing/2014/chart" uri="{C3380CC4-5D6E-409C-BE32-E72D297353CC}">
              <c16:uniqueId val="{00000000-BC36-43D9-99D3-0F190BF4735B}"/>
            </c:ext>
          </c:extLst>
        </c:ser>
        <c:ser>
          <c:idx val="4"/>
          <c:order val="4"/>
          <c:tx>
            <c:strRef>
              <c:f>Sheet1!$F$1</c:f>
              <c:strCache>
                <c:ptCount val="1"/>
                <c:pt idx="0">
                  <c:v>Oct-24</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Sheet1!$F$2:$F$3</c:f>
              <c:numCache>
                <c:formatCode>0%</c:formatCode>
                <c:ptCount val="2"/>
                <c:pt idx="0">
                  <c:v>0.93</c:v>
                </c:pt>
                <c:pt idx="1">
                  <c:v>0.77</c:v>
                </c:pt>
              </c:numCache>
            </c:numRef>
          </c:val>
          <c:extLst>
            <c:ext xmlns:c16="http://schemas.microsoft.com/office/drawing/2014/chart" uri="{C3380CC4-5D6E-409C-BE32-E72D297353CC}">
              <c16:uniqueId val="{00000000-76A7-4437-90C8-2722441F139D}"/>
            </c:ext>
          </c:extLst>
        </c:ser>
        <c:ser>
          <c:idx val="5"/>
          <c:order val="5"/>
          <c:tx>
            <c:strRef>
              <c:f>Sheet1!$G$1</c:f>
              <c:strCache>
                <c:ptCount val="1"/>
                <c:pt idx="0">
                  <c:v>Mar-25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Awareness of Search Area in South Copeland</c:v>
                </c:pt>
                <c:pt idx="1">
                  <c:v>Awareness of the South Copeland GDF Community Partnership</c:v>
                </c:pt>
              </c:strCache>
            </c:strRef>
          </c:cat>
          <c:val>
            <c:numRef>
              <c:f>Sheet1!$G$2:$G$3</c:f>
              <c:numCache>
                <c:formatCode>0%</c:formatCode>
                <c:ptCount val="2"/>
                <c:pt idx="0">
                  <c:v>0.9</c:v>
                </c:pt>
                <c:pt idx="1">
                  <c:v>0.75</c:v>
                </c:pt>
              </c:numCache>
            </c:numRef>
          </c:val>
          <c:extLst>
            <c:ext xmlns:c16="http://schemas.microsoft.com/office/drawing/2014/chart" uri="{C3380CC4-5D6E-409C-BE32-E72D297353CC}">
              <c16:uniqueId val="{00000000-D00F-477E-864E-C079D403D2F7}"/>
            </c:ext>
          </c:extLst>
        </c:ser>
        <c:dLbls>
          <c:showLegendKey val="0"/>
          <c:showVal val="0"/>
          <c:showCatName val="0"/>
          <c:showSerName val="0"/>
          <c:showPercent val="0"/>
          <c:showBubbleSize val="0"/>
        </c:dLbls>
        <c:gapWidth val="84"/>
        <c:axId val="716481456"/>
        <c:axId val="716484592"/>
      </c:barChart>
      <c:catAx>
        <c:axId val="716481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16484592"/>
        <c:crosses val="autoZero"/>
        <c:auto val="1"/>
        <c:lblAlgn val="ctr"/>
        <c:lblOffset val="100"/>
        <c:noMultiLvlLbl val="0"/>
      </c:catAx>
      <c:valAx>
        <c:axId val="716484592"/>
        <c:scaling>
          <c:orientation val="minMax"/>
          <c:max val="1"/>
          <c:min val="0"/>
        </c:scaling>
        <c:delete val="1"/>
        <c:axPos val="l"/>
        <c:numFmt formatCode="0%" sourceLinked="1"/>
        <c:majorTickMark val="out"/>
        <c:minorTickMark val="none"/>
        <c:tickLblPos val="nextTo"/>
        <c:crossAx val="716481456"/>
        <c:crosses val="autoZero"/>
        <c:crossBetween val="between"/>
        <c:majorUnit val="0.25"/>
      </c:valAx>
      <c:spPr>
        <a:noFill/>
        <a:ln>
          <a:noFill/>
        </a:ln>
        <a:effectLst/>
      </c:spPr>
    </c:plotArea>
    <c:legend>
      <c:legendPos val="t"/>
      <c:layout>
        <c:manualLayout>
          <c:xMode val="edge"/>
          <c:yMode val="edge"/>
          <c:x val="0.24165950298640934"/>
          <c:y val="0"/>
          <c:w val="0.4474606405173282"/>
          <c:h val="6.00703999842955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227287595653"/>
          <c:y val="6.6935457572820725E-2"/>
          <c:w val="0.64834633644822615"/>
          <c:h val="0.8583980291937191"/>
        </c:manualLayout>
      </c:layout>
      <c:doughnutChart>
        <c:varyColors val="1"/>
        <c:ser>
          <c:idx val="0"/>
          <c:order val="0"/>
          <c:tx>
            <c:strRef>
              <c:f>Sheet1!$A$2</c:f>
              <c:strCache>
                <c:ptCount val="1"/>
                <c:pt idx="0">
                  <c:v>Aware</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34E-444C-91D1-BE77CA77DAF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34E-444C-91D1-BE77CA77DAFA}"/>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D34E-444C-91D1-BE77CA77DA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4E-444C-91D1-BE77CA77DA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4E-444C-91D1-BE77CA77DA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4E-444C-91D1-BE77CA77DAFA}"/>
              </c:ext>
            </c:extLst>
          </c:dPt>
          <c:dLbls>
            <c:dLbl>
              <c:idx val="0"/>
              <c:tx>
                <c:rich>
                  <a:bodyPr/>
                  <a:lstStyle/>
                  <a:p>
                    <a:fld id="{E53A645C-3F18-4F45-8014-CE06D79619E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4E-444C-91D1-BE77CA77DA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Aware</c:v>
                </c:pt>
                <c:pt idx="1">
                  <c:v>Unaware</c:v>
                </c:pt>
                <c:pt idx="2">
                  <c:v>Don't know</c:v>
                </c:pt>
              </c:strCache>
            </c:strRef>
          </c:cat>
          <c:val>
            <c:numRef>
              <c:f>Sheet1!$B$2:$D$2</c:f>
              <c:numCache>
                <c:formatCode>0%</c:formatCode>
                <c:ptCount val="3"/>
                <c:pt idx="0">
                  <c:v>0.38</c:v>
                </c:pt>
                <c:pt idx="1">
                  <c:v>0.55000000000000004</c:v>
                </c:pt>
                <c:pt idx="2">
                  <c:v>7.0000000000000007E-2</c:v>
                </c:pt>
              </c:numCache>
            </c:numRef>
          </c:val>
          <c:extLst>
            <c:ext xmlns:c16="http://schemas.microsoft.com/office/drawing/2014/chart" uri="{C3380CC4-5D6E-409C-BE32-E72D297353CC}">
              <c16:uniqueId val="{0000000C-D34E-444C-91D1-BE77CA77DAFA}"/>
            </c:ext>
          </c:extLst>
        </c:ser>
        <c:dLbls>
          <c:showLegendKey val="0"/>
          <c:showVal val="1"/>
          <c:showCatName val="0"/>
          <c:showSerName val="0"/>
          <c:showPercent val="0"/>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9065928692449"/>
          <c:y val="3.633881291154395E-2"/>
          <c:w val="0.77906967318913922"/>
          <c:h val="0.87014965520614285"/>
        </c:manualLayout>
      </c:layout>
      <c:barChart>
        <c:barDir val="col"/>
        <c:grouping val="percentStacked"/>
        <c:varyColors val="0"/>
        <c:ser>
          <c:idx val="0"/>
          <c:order val="0"/>
          <c:tx>
            <c:strRef>
              <c:f>Sheet1!$A$2</c:f>
              <c:strCache>
                <c:ptCount val="1"/>
                <c:pt idx="0">
                  <c:v>Support (60-100)</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Jul-22</c:v>
                </c:pt>
                <c:pt idx="1">
                  <c:v>Jun-23</c:v>
                </c:pt>
                <c:pt idx="2">
                  <c:v>Nov-23</c:v>
                </c:pt>
                <c:pt idx="3">
                  <c:v>Mar-24</c:v>
                </c:pt>
                <c:pt idx="4">
                  <c:v>Oct-24</c:v>
                </c:pt>
                <c:pt idx="5">
                  <c:v>Mar-25</c:v>
                </c:pt>
              </c:strCache>
            </c:strRef>
          </c:cat>
          <c:val>
            <c:numRef>
              <c:f>Sheet1!$B$2:$G$2</c:f>
              <c:numCache>
                <c:formatCode>0%</c:formatCode>
                <c:ptCount val="6"/>
                <c:pt idx="0">
                  <c:v>0.27</c:v>
                </c:pt>
                <c:pt idx="1">
                  <c:v>0.39</c:v>
                </c:pt>
                <c:pt idx="2">
                  <c:v>0.5</c:v>
                </c:pt>
                <c:pt idx="3">
                  <c:v>0.36</c:v>
                </c:pt>
                <c:pt idx="4">
                  <c:v>0.43</c:v>
                </c:pt>
                <c:pt idx="5">
                  <c:v>0.34</c:v>
                </c:pt>
              </c:numCache>
            </c:numRef>
          </c:val>
          <c:extLst>
            <c:ext xmlns:c16="http://schemas.microsoft.com/office/drawing/2014/chart" uri="{C3380CC4-5D6E-409C-BE32-E72D297353CC}">
              <c16:uniqueId val="{00000000-5E79-46D9-8507-525F9F6F39A7}"/>
            </c:ext>
          </c:extLst>
        </c:ser>
        <c:ser>
          <c:idx val="1"/>
          <c:order val="1"/>
          <c:tx>
            <c:strRef>
              <c:f>Sheet1!$A$3</c:f>
              <c:strCache>
                <c:ptCount val="1"/>
                <c:pt idx="0">
                  <c:v>Neutral (41-59)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Jul-22</c:v>
                </c:pt>
                <c:pt idx="1">
                  <c:v>Jun-23</c:v>
                </c:pt>
                <c:pt idx="2">
                  <c:v>Nov-23</c:v>
                </c:pt>
                <c:pt idx="3">
                  <c:v>Mar-24</c:v>
                </c:pt>
                <c:pt idx="4">
                  <c:v>Oct-24</c:v>
                </c:pt>
                <c:pt idx="5">
                  <c:v>Mar-25</c:v>
                </c:pt>
              </c:strCache>
            </c:strRef>
          </c:cat>
          <c:val>
            <c:numRef>
              <c:f>Sheet1!$B$3:$G$3</c:f>
              <c:numCache>
                <c:formatCode>0%</c:formatCode>
                <c:ptCount val="6"/>
                <c:pt idx="0">
                  <c:v>0.12</c:v>
                </c:pt>
                <c:pt idx="1">
                  <c:v>0.32</c:v>
                </c:pt>
                <c:pt idx="2">
                  <c:v>0.35</c:v>
                </c:pt>
                <c:pt idx="3">
                  <c:v>0.33</c:v>
                </c:pt>
                <c:pt idx="4">
                  <c:v>0.35</c:v>
                </c:pt>
                <c:pt idx="5">
                  <c:v>0.36</c:v>
                </c:pt>
              </c:numCache>
            </c:numRef>
          </c:val>
          <c:extLst>
            <c:ext xmlns:c16="http://schemas.microsoft.com/office/drawing/2014/chart" uri="{C3380CC4-5D6E-409C-BE32-E72D297353CC}">
              <c16:uniqueId val="{00000001-5E79-46D9-8507-525F9F6F39A7}"/>
            </c:ext>
          </c:extLst>
        </c:ser>
        <c:ser>
          <c:idx val="2"/>
          <c:order val="2"/>
          <c:tx>
            <c:strRef>
              <c:f>Sheet1!$A$4</c:f>
              <c:strCache>
                <c:ptCount val="1"/>
                <c:pt idx="0">
                  <c:v>Oppose (0-40)</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Jul-22</c:v>
                </c:pt>
                <c:pt idx="1">
                  <c:v>Jun-23</c:v>
                </c:pt>
                <c:pt idx="2">
                  <c:v>Nov-23</c:v>
                </c:pt>
                <c:pt idx="3">
                  <c:v>Mar-24</c:v>
                </c:pt>
                <c:pt idx="4">
                  <c:v>Oct-24</c:v>
                </c:pt>
                <c:pt idx="5">
                  <c:v>Mar-25</c:v>
                </c:pt>
              </c:strCache>
            </c:strRef>
          </c:cat>
          <c:val>
            <c:numRef>
              <c:f>Sheet1!$B$4:$G$4</c:f>
              <c:numCache>
                <c:formatCode>0%</c:formatCode>
                <c:ptCount val="6"/>
                <c:pt idx="0">
                  <c:v>0.61</c:v>
                </c:pt>
                <c:pt idx="1">
                  <c:v>0.27</c:v>
                </c:pt>
                <c:pt idx="2">
                  <c:v>0.15</c:v>
                </c:pt>
                <c:pt idx="3">
                  <c:v>0.31</c:v>
                </c:pt>
                <c:pt idx="4">
                  <c:v>0.22</c:v>
                </c:pt>
                <c:pt idx="5">
                  <c:v>0.3</c:v>
                </c:pt>
              </c:numCache>
            </c:numRef>
          </c:val>
          <c:extLst>
            <c:ext xmlns:c16="http://schemas.microsoft.com/office/drawing/2014/chart" uri="{C3380CC4-5D6E-409C-BE32-E72D297353CC}">
              <c16:uniqueId val="{00000002-5E79-46D9-8507-525F9F6F39A7}"/>
            </c:ext>
          </c:extLst>
        </c:ser>
        <c:dLbls>
          <c:showLegendKey val="0"/>
          <c:showVal val="0"/>
          <c:showCatName val="0"/>
          <c:showSerName val="0"/>
          <c:showPercent val="0"/>
          <c:showBubbleSize val="0"/>
        </c:dLbls>
        <c:gapWidth val="50"/>
        <c:overlap val="100"/>
        <c:axId val="550453512"/>
        <c:axId val="550456648"/>
      </c:barChart>
      <c:catAx>
        <c:axId val="550453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0456648"/>
        <c:crosses val="autoZero"/>
        <c:auto val="1"/>
        <c:lblAlgn val="ctr"/>
        <c:lblOffset val="100"/>
        <c:noMultiLvlLbl val="0"/>
      </c:catAx>
      <c:valAx>
        <c:axId val="550456648"/>
        <c:scaling>
          <c:orientation val="minMax"/>
        </c:scaling>
        <c:delete val="1"/>
        <c:axPos val="l"/>
        <c:numFmt formatCode="0%" sourceLinked="1"/>
        <c:majorTickMark val="none"/>
        <c:minorTickMark val="none"/>
        <c:tickLblPos val="nextTo"/>
        <c:crossAx val="550453512"/>
        <c:crosses val="autoZero"/>
        <c:crossBetween val="between"/>
        <c:majorUnit val="0.25"/>
      </c:valAx>
      <c:spPr>
        <a:noFill/>
        <a:ln>
          <a:noFill/>
        </a:ln>
        <a:effectLst/>
      </c:spPr>
    </c:plotArea>
    <c:legend>
      <c:legendPos val="l"/>
      <c:layout>
        <c:manualLayout>
          <c:xMode val="edge"/>
          <c:yMode val="edge"/>
          <c:x val="1.1737089201877934E-2"/>
          <c:y val="0"/>
          <c:w val="0.17420090773957608"/>
          <c:h val="0.92122773071136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D90386-65C7-4029-9420-98A51310F1E3}"/>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CB9BD6-8283-46BB-B745-B83970FF3B24}"/>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A270EA88-D279-4AFE-A028-5738E1FE5D7F}" type="datetimeFigureOut">
              <a:rPr lang="en-GB" smtClean="0"/>
              <a:t>18/09/2025</a:t>
            </a:fld>
            <a:endParaRPr lang="en-GB"/>
          </a:p>
        </p:txBody>
      </p:sp>
      <p:sp>
        <p:nvSpPr>
          <p:cNvPr id="4" name="Footer Placeholder 3">
            <a:extLst>
              <a:ext uri="{FF2B5EF4-FFF2-40B4-BE49-F238E27FC236}">
                <a16:creationId xmlns:a16="http://schemas.microsoft.com/office/drawing/2014/main" id="{21B03E97-4FB5-4ADF-AF06-0E79F7E8C331}"/>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7E4C1D-64E3-45FC-8F9F-EF861606613F}"/>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C8F675C5-D193-440E-9B71-11C49E30C2ED}" type="slidenum">
              <a:rPr lang="en-GB" smtClean="0"/>
              <a:t>‹#›</a:t>
            </a:fld>
            <a:endParaRPr lang="en-GB"/>
          </a:p>
        </p:txBody>
      </p:sp>
    </p:spTree>
    <p:extLst>
      <p:ext uri="{BB962C8B-B14F-4D97-AF65-F5344CB8AC3E}">
        <p14:creationId xmlns:p14="http://schemas.microsoft.com/office/powerpoint/2010/main" val="247764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DA131D6-1FF1-4B8C-A74E-E2B5F56BA588}" type="datetimeFigureOut">
              <a:rPr lang="en-GB" smtClean="0"/>
              <a:t>18/09/2025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E13C701-8C02-4312-935E-C69EDC23BA8A}" type="slidenum">
              <a:rPr lang="en-GB" smtClean="0"/>
              <a:t>‹#›</a:t>
            </a:fld>
            <a:endParaRPr lang="en-GB"/>
          </a:p>
        </p:txBody>
      </p:sp>
    </p:spTree>
    <p:extLst>
      <p:ext uri="{BB962C8B-B14F-4D97-AF65-F5344CB8AC3E}">
        <p14:creationId xmlns:p14="http://schemas.microsoft.com/office/powerpoint/2010/main" val="243794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2</a:t>
            </a:fld>
            <a:endParaRPr lang="en-GB"/>
          </a:p>
        </p:txBody>
      </p:sp>
    </p:spTree>
    <p:extLst>
      <p:ext uri="{BB962C8B-B14F-4D97-AF65-F5344CB8AC3E}">
        <p14:creationId xmlns:p14="http://schemas.microsoft.com/office/powerpoint/2010/main" val="148156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4</a:t>
            </a:fld>
            <a:endParaRPr lang="en-GB"/>
          </a:p>
        </p:txBody>
      </p:sp>
    </p:spTree>
    <p:extLst>
      <p:ext uri="{BB962C8B-B14F-4D97-AF65-F5344CB8AC3E}">
        <p14:creationId xmlns:p14="http://schemas.microsoft.com/office/powerpoint/2010/main" val="393135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5</a:t>
            </a:fld>
            <a:endParaRPr lang="en-GB"/>
          </a:p>
        </p:txBody>
      </p:sp>
    </p:spTree>
    <p:extLst>
      <p:ext uri="{BB962C8B-B14F-4D97-AF65-F5344CB8AC3E}">
        <p14:creationId xmlns:p14="http://schemas.microsoft.com/office/powerpoint/2010/main" val="374570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6</a:t>
            </a:fld>
            <a:endParaRPr lang="en-GB"/>
          </a:p>
        </p:txBody>
      </p:sp>
    </p:spTree>
    <p:extLst>
      <p:ext uri="{BB962C8B-B14F-4D97-AF65-F5344CB8AC3E}">
        <p14:creationId xmlns:p14="http://schemas.microsoft.com/office/powerpoint/2010/main" val="30245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7769-5BEE-EA8D-4DA0-2BEEB479C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126B8-2322-4769-9B12-099B52729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B4F17-CC13-FAA8-7C0D-8E728F0B20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0CB7DF-760F-852B-BBEB-CA23956F630A}"/>
              </a:ext>
            </a:extLst>
          </p:cNvPr>
          <p:cNvSpPr>
            <a:spLocks noGrp="1"/>
          </p:cNvSpPr>
          <p:nvPr>
            <p:ph type="sldNum" sz="quarter" idx="5"/>
          </p:nvPr>
        </p:nvSpPr>
        <p:spPr/>
        <p:txBody>
          <a:bodyPr/>
          <a:lstStyle/>
          <a:p>
            <a:fld id="{4E13C701-8C02-4312-935E-C69EDC23BA8A}" type="slidenum">
              <a:rPr lang="en-GB" smtClean="0"/>
              <a:t>7</a:t>
            </a:fld>
            <a:endParaRPr lang="en-GB"/>
          </a:p>
        </p:txBody>
      </p:sp>
    </p:spTree>
    <p:extLst>
      <p:ext uri="{BB962C8B-B14F-4D97-AF65-F5344CB8AC3E}">
        <p14:creationId xmlns:p14="http://schemas.microsoft.com/office/powerpoint/2010/main" val="127624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3CF6-D833-AEF4-7476-3F6E624F4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6187C-5D55-9BE4-376C-F09786858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5EFF8-B61C-4B8B-21EC-4562F0E44E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12D335-5A42-FE54-F4E7-3694F3B354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80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4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3C701-8C02-4312-935E-C69EDC23BA8A}" type="slidenum">
              <a:rPr lang="en-GB" smtClean="0"/>
              <a:t>12</a:t>
            </a:fld>
            <a:endParaRPr lang="en-GB"/>
          </a:p>
        </p:txBody>
      </p:sp>
    </p:spTree>
    <p:extLst>
      <p:ext uri="{BB962C8B-B14F-4D97-AF65-F5344CB8AC3E}">
        <p14:creationId xmlns:p14="http://schemas.microsoft.com/office/powerpoint/2010/main" val="394186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701-8C02-4312-935E-C69EDC23BA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09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410855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47735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7182352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13391770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646036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4339589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956280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5904041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448304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6234973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8380105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98463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F48D5DF-C5D5-4F90-AA9B-888C525DE0B1}"/>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332118672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41876186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75892289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57931114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04682602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7699046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68158044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3391806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06382071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59702646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7715640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82459035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63333060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234322807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07106811"/>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05546912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89390568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010169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33726400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hasCustomPrompt="1"/>
          </p:nvPr>
        </p:nvSpPr>
        <p:spPr/>
        <p:txBody>
          <a:bodyPr/>
          <a:lstStyle>
            <a:lvl1pPr>
              <a:defRPr/>
            </a:lvl1pPr>
          </a:lstStyle>
          <a:p>
            <a:r>
              <a:rPr lang="en-US" dirty="0" err="1"/>
              <a:t>xxxxxxxxxxxxxxxxxxxxxx</a:t>
            </a:r>
            <a:endParaRPr lang="en-GB" dirty="0"/>
          </a:p>
        </p:txBody>
      </p:sp>
    </p:spTree>
    <p:extLst>
      <p:ext uri="{BB962C8B-B14F-4D97-AF65-F5344CB8AC3E}">
        <p14:creationId xmlns:p14="http://schemas.microsoft.com/office/powerpoint/2010/main" val="3216167977"/>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528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F48D5DF-C5D5-4F90-AA9B-888C525DE0B1}"/>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37133316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410669638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66329113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21920767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17245315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98321029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229725352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977066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460087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281635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Title 1">
            <a:extLst>
              <a:ext uri="{FF2B5EF4-FFF2-40B4-BE49-F238E27FC236}">
                <a16:creationId xmlns:a16="http://schemas.microsoft.com/office/drawing/2014/main" id="{23B5C966-8E0F-4BAB-A5D1-85E4E42EF18B}"/>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5FD66AAE-DE69-4AF4-8D1B-308583BD6403}"/>
              </a:ext>
            </a:extLst>
          </p:cNvPr>
          <p:cNvSpPr>
            <a:spLocks noGrp="1"/>
          </p:cNvSpPr>
          <p:nvPr>
            <p:ph type="ftr" sz="quarter" idx="11"/>
          </p:nvPr>
        </p:nvSpPr>
        <p:spPr>
          <a:xfrm>
            <a:off x="895854" y="6175290"/>
            <a:ext cx="4680000" cy="331873"/>
          </a:xfrm>
        </p:spPr>
        <p:txBody>
          <a:bodyPr/>
          <a:lstStyle/>
          <a:p>
            <a:r>
              <a:rPr lang="en-US" dirty="0"/>
              <a:t>Source: South Copeland resident research autumn 2024</a:t>
            </a:r>
            <a:endParaRPr lang="en-GB" dirty="0"/>
          </a:p>
        </p:txBody>
      </p:sp>
    </p:spTree>
    <p:extLst>
      <p:ext uri="{BB962C8B-B14F-4D97-AF65-F5344CB8AC3E}">
        <p14:creationId xmlns:p14="http://schemas.microsoft.com/office/powerpoint/2010/main" val="259266543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628047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85950378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Source: South Copeland resident research autumn 2024</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329767013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8928162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0858008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4367597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90643658"/>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12472097"/>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92959891"/>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279392693"/>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Source: South Copeland resident research autumn 2024</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7510114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2952581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14763664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98999152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78381168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24019982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1951719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21312414"/>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01202625"/>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31139705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345906702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4081207586"/>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3944027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3885583864"/>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37367346"/>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16872900"/>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1335550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837635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414740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198084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6045363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613644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918193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6534328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8257731"/>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44932850"/>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78000267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66837456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21555215"/>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561405996"/>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38749352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04894877"/>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8372139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37266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67719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7870762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Title 1">
            <a:extLst>
              <a:ext uri="{FF2B5EF4-FFF2-40B4-BE49-F238E27FC236}">
                <a16:creationId xmlns:a16="http://schemas.microsoft.com/office/drawing/2014/main" id="{23B5C966-8E0F-4BAB-A5D1-85E4E42EF18B}"/>
              </a:ext>
            </a:extLst>
          </p:cNvPr>
          <p:cNvSpPr>
            <a:spLocks noGrp="1"/>
          </p:cNvSpPr>
          <p:nvPr>
            <p:ph type="title"/>
          </p:nvPr>
        </p:nvSpPr>
        <p:spPr/>
        <p:txBody>
          <a:body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5FD66AAE-DE69-4AF4-8D1B-308583BD6403}"/>
              </a:ext>
            </a:extLst>
          </p:cNvPr>
          <p:cNvSpPr>
            <a:spLocks noGrp="1"/>
          </p:cNvSpPr>
          <p:nvPr>
            <p:ph type="ftr" sz="quarter" idx="11"/>
          </p:nvPr>
        </p:nvSpPr>
        <p:spPr>
          <a:xfrm>
            <a:off x="895854" y="6175290"/>
            <a:ext cx="4680000" cy="331873"/>
          </a:xfrm>
        </p:spPr>
        <p:txBody>
          <a:bodyPr/>
          <a:lstStyle/>
          <a:p>
            <a:r>
              <a:rPr lang="en-US" dirty="0"/>
              <a:t>South Copeland Resident Research November 2023</a:t>
            </a:r>
            <a:endParaRPr lang="en-GB" dirty="0"/>
          </a:p>
        </p:txBody>
      </p:sp>
    </p:spTree>
    <p:extLst>
      <p:ext uri="{BB962C8B-B14F-4D97-AF65-F5344CB8AC3E}">
        <p14:creationId xmlns:p14="http://schemas.microsoft.com/office/powerpoint/2010/main" val="40565078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4416723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South Copeland Resident Research November 2023</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42323298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05634152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29003677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2679345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677396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342063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206154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32747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11010006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97680294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5815054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37935874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1957308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07315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0088505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9792953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1496469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8445284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21499043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96249980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0042240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799" y="811213"/>
            <a:ext cx="4032199" cy="3888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4463999" y="671512"/>
            <a:ext cx="7294613"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55E60A9B-27FA-4474-915B-4596239C77BF}"/>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7AF9AE3-8453-4076-B87A-F17E176B2CE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08278369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1514475"/>
            <a:ext cx="2866814" cy="2624400"/>
          </a:xfrm>
          <a:solidFill>
            <a:schemeClr val="tx2"/>
          </a:solidFill>
        </p:spPr>
        <p:txBody>
          <a:bodyPr lIns="360000" tIns="324000" rIns="360000" bIns="32400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7239704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ase Study Full Image">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
        <p:nvSpPr>
          <p:cNvPr id="9" name="Content Placeholder 2">
            <a:extLst>
              <a:ext uri="{FF2B5EF4-FFF2-40B4-BE49-F238E27FC236}">
                <a16:creationId xmlns:a16="http://schemas.microsoft.com/office/drawing/2014/main" id="{BB92E7C0-978B-4758-8AD6-7CAFE281C8F0}"/>
              </a:ext>
            </a:extLst>
          </p:cNvPr>
          <p:cNvSpPr>
            <a:spLocks noGrp="1"/>
          </p:cNvSpPr>
          <p:nvPr>
            <p:ph idx="1"/>
          </p:nvPr>
        </p:nvSpPr>
        <p:spPr>
          <a:xfrm>
            <a:off x="431800" y="745200"/>
            <a:ext cx="2866814" cy="19296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EAB2F5E5-B3F8-4E55-A05E-6EB3E0CFBEED}"/>
              </a:ext>
            </a:extLst>
          </p:cNvPr>
          <p:cNvSpPr>
            <a:spLocks noGrp="1"/>
          </p:cNvSpPr>
          <p:nvPr>
            <p:ph idx="10"/>
          </p:nvPr>
        </p:nvSpPr>
        <p:spPr>
          <a:xfrm>
            <a:off x="431800" y="2786400"/>
            <a:ext cx="2866814" cy="3538906"/>
          </a:xfrm>
          <a:solidFill>
            <a:schemeClr val="tx2">
              <a:alpha val="10000"/>
            </a:schemeClr>
          </a:solidFill>
          <a:ln w="12700">
            <a:solidFill>
              <a:schemeClr val="bg1"/>
            </a:solidFill>
          </a:ln>
        </p:spPr>
        <p:txBody>
          <a:bodyPr lIns="360000" tIns="324000" rIns="360000" bIns="324000"/>
          <a:lstStyle>
            <a:lvl1pPr>
              <a:defRPr sz="1000" i="1">
                <a:solidFill>
                  <a:schemeClr val="bg1"/>
                </a:solidFill>
              </a:defRPr>
            </a:lvl1pPr>
            <a:lvl2pPr>
              <a:defRPr sz="1000" cap="all" baseline="0">
                <a:solidFill>
                  <a:schemeClr val="bg1"/>
                </a:solidFill>
                <a:latin typeface="+mn-lt"/>
                <a:ea typeface="Open Sans" panose="020B0606030504020204" pitchFamily="34" charset="0"/>
                <a:cs typeface="Open Sans" panose="020B0606030504020204" pitchFamily="34" charset="0"/>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8305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0" name="Content Placeholder 2">
            <a:extLst>
              <a:ext uri="{FF2B5EF4-FFF2-40B4-BE49-F238E27FC236}">
                <a16:creationId xmlns:a16="http://schemas.microsoft.com/office/drawing/2014/main" id="{56ADE418-4259-4137-AC3E-B5CA87FBB178}"/>
              </a:ext>
            </a:extLst>
          </p:cNvPr>
          <p:cNvSpPr>
            <a:spLocks noGrp="1"/>
          </p:cNvSpPr>
          <p:nvPr>
            <p:ph idx="1"/>
          </p:nvPr>
        </p:nvSpPr>
        <p:spPr>
          <a:xfrm>
            <a:off x="431800" y="746491"/>
            <a:ext cx="2866810" cy="4996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671512"/>
            <a:ext cx="8460000" cy="5380037"/>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6783250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ase Study Large Image 4">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2" y="468000"/>
            <a:ext cx="8893387" cy="55836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Content Placeholder 2">
            <a:extLst>
              <a:ext uri="{FF2B5EF4-FFF2-40B4-BE49-F238E27FC236}">
                <a16:creationId xmlns:a16="http://schemas.microsoft.com/office/drawing/2014/main" id="{A96C4077-59E5-4359-A478-0F8AF1AB86CB}"/>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610625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558355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5583550"/>
          </a:xfrm>
          <a:solidFill>
            <a:schemeClr val="bg1">
              <a:lumMod val="85000"/>
            </a:schemeClr>
          </a:solidFill>
        </p:spPr>
        <p:txBody>
          <a:bodyPr/>
          <a:lstStyle/>
          <a:p>
            <a:r>
              <a:rPr lang="en-US"/>
              <a:t>Click icon to add picture</a:t>
            </a:r>
            <a:endParaRPr lang="en-GB"/>
          </a:p>
        </p:txBody>
      </p:sp>
      <p:sp>
        <p:nvSpPr>
          <p:cNvPr id="13" name="Content Placeholder 2">
            <a:extLst>
              <a:ext uri="{FF2B5EF4-FFF2-40B4-BE49-F238E27FC236}">
                <a16:creationId xmlns:a16="http://schemas.microsoft.com/office/drawing/2014/main" id="{3924EF7D-0FEB-47CB-8F2B-122171054E54}"/>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48277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ase Study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12" name="Picture Placeholder 7">
            <a:extLst>
              <a:ext uri="{FF2B5EF4-FFF2-40B4-BE49-F238E27FC236}">
                <a16:creationId xmlns:a16="http://schemas.microsoft.com/office/drawing/2014/main" id="{36DB3F77-48CE-4807-ADB2-E8ABACEC661E}"/>
              </a:ext>
            </a:extLst>
          </p:cNvPr>
          <p:cNvSpPr>
            <a:spLocks noGrp="1"/>
          </p:cNvSpPr>
          <p:nvPr>
            <p:ph type="pic" sz="quarter" idx="13"/>
          </p:nvPr>
        </p:nvSpPr>
        <p:spPr>
          <a:xfrm>
            <a:off x="3298613" y="468000"/>
            <a:ext cx="4327200" cy="2700000"/>
          </a:xfrm>
          <a:solidFill>
            <a:schemeClr val="bg1">
              <a:lumMod val="85000"/>
            </a:schemeClr>
          </a:solidFill>
        </p:spPr>
        <p:txBody>
          <a:bodyPr/>
          <a:lstStyle/>
          <a:p>
            <a:r>
              <a:rPr lang="en-US"/>
              <a:t>Click icon to add picture</a:t>
            </a:r>
            <a:endParaRPr lang="en-GB"/>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1" name="Picture Placeholder 7">
            <a:extLst>
              <a:ext uri="{FF2B5EF4-FFF2-40B4-BE49-F238E27FC236}">
                <a16:creationId xmlns:a16="http://schemas.microsoft.com/office/drawing/2014/main" id="{84481906-99E6-4C4F-B77F-F259B28715F2}"/>
              </a:ext>
            </a:extLst>
          </p:cNvPr>
          <p:cNvSpPr>
            <a:spLocks noGrp="1"/>
          </p:cNvSpPr>
          <p:nvPr>
            <p:ph type="pic" sz="quarter" idx="15"/>
          </p:nvPr>
        </p:nvSpPr>
        <p:spPr>
          <a:xfrm>
            <a:off x="7864800" y="468000"/>
            <a:ext cx="4327200" cy="2700000"/>
          </a:xfrm>
          <a:solidFill>
            <a:schemeClr val="bg1">
              <a:lumMod val="85000"/>
            </a:schemeClr>
          </a:solidFill>
        </p:spPr>
        <p:txBody>
          <a:bodyPr/>
          <a:lstStyle/>
          <a:p>
            <a:r>
              <a:rPr lang="en-US"/>
              <a:t>Click icon to add picture</a:t>
            </a:r>
            <a:endParaRPr lang="en-GB"/>
          </a:p>
        </p:txBody>
      </p:sp>
      <p:sp>
        <p:nvSpPr>
          <p:cNvPr id="13" name="Picture Placeholder 7">
            <a:extLst>
              <a:ext uri="{FF2B5EF4-FFF2-40B4-BE49-F238E27FC236}">
                <a16:creationId xmlns:a16="http://schemas.microsoft.com/office/drawing/2014/main" id="{86E926E2-1BC7-4306-AEF1-235A2822691E}"/>
              </a:ext>
            </a:extLst>
          </p:cNvPr>
          <p:cNvSpPr>
            <a:spLocks noGrp="1"/>
          </p:cNvSpPr>
          <p:nvPr>
            <p:ph type="pic" sz="quarter" idx="16"/>
          </p:nvPr>
        </p:nvSpPr>
        <p:spPr>
          <a:xfrm>
            <a:off x="3298610" y="3351600"/>
            <a:ext cx="4327200" cy="2700000"/>
          </a:xfrm>
          <a:solidFill>
            <a:schemeClr val="bg1">
              <a:lumMod val="85000"/>
            </a:schemeClr>
          </a:solidFill>
        </p:spPr>
        <p:txBody>
          <a:bodyPr/>
          <a:lstStyle/>
          <a:p>
            <a:r>
              <a:rPr lang="en-US"/>
              <a:t>Click icon to add picture</a:t>
            </a:r>
            <a:endParaRPr lang="en-GB"/>
          </a:p>
        </p:txBody>
      </p:sp>
      <p:sp>
        <p:nvSpPr>
          <p:cNvPr id="14" name="Picture Placeholder 7">
            <a:extLst>
              <a:ext uri="{FF2B5EF4-FFF2-40B4-BE49-F238E27FC236}">
                <a16:creationId xmlns:a16="http://schemas.microsoft.com/office/drawing/2014/main" id="{A30A33A2-DE89-4D4C-BC63-8C828E0D2CB6}"/>
              </a:ext>
            </a:extLst>
          </p:cNvPr>
          <p:cNvSpPr>
            <a:spLocks noGrp="1"/>
          </p:cNvSpPr>
          <p:nvPr>
            <p:ph type="pic" sz="quarter" idx="17"/>
          </p:nvPr>
        </p:nvSpPr>
        <p:spPr>
          <a:xfrm>
            <a:off x="7864797" y="3351600"/>
            <a:ext cx="4327200" cy="2700000"/>
          </a:xfrm>
          <a:solidFill>
            <a:schemeClr val="bg1">
              <a:lumMod val="85000"/>
            </a:schemeClr>
          </a:solidFill>
        </p:spPr>
        <p:txBody>
          <a:bodyPr/>
          <a:lstStyle/>
          <a:p>
            <a:r>
              <a:rPr lang="en-US"/>
              <a:t>Click icon to add picture</a:t>
            </a:r>
            <a:endParaRPr lang="en-GB"/>
          </a:p>
        </p:txBody>
      </p:sp>
      <p:sp>
        <p:nvSpPr>
          <p:cNvPr id="15" name="Content Placeholder 2">
            <a:extLst>
              <a:ext uri="{FF2B5EF4-FFF2-40B4-BE49-F238E27FC236}">
                <a16:creationId xmlns:a16="http://schemas.microsoft.com/office/drawing/2014/main" id="{B3DB6EE8-970E-4FAB-AC38-8090ED230A18}"/>
              </a:ext>
            </a:extLst>
          </p:cNvPr>
          <p:cNvSpPr>
            <a:spLocks noGrp="1"/>
          </p:cNvSpPr>
          <p:nvPr>
            <p:ph idx="1"/>
          </p:nvPr>
        </p:nvSpPr>
        <p:spPr>
          <a:xfrm>
            <a:off x="431800" y="746491"/>
            <a:ext cx="2866810" cy="4996800"/>
          </a:xfrm>
          <a:noFill/>
        </p:spPr>
        <p:txBody>
          <a:bodyPr lIns="360000" tIns="324000" rIns="360000" bIns="324000"/>
          <a:lstStyle>
            <a:lvl1pPr>
              <a:defRPr sz="1000" b="1" cap="all" baseline="0">
                <a:solidFill>
                  <a:schemeClr val="tx2"/>
                </a:solidFill>
                <a:latin typeface="+mn-lt"/>
                <a:ea typeface="Open Sans" panose="020B0606030504020204" pitchFamily="34" charset="0"/>
                <a:cs typeface="Open Sans" panose="020B0606030504020204" pitchFamily="34" charset="0"/>
              </a:defRPr>
            </a:lvl1pPr>
            <a:lvl2pPr>
              <a:spcAft>
                <a:spcPts val="1000"/>
              </a:spcAft>
              <a:defRPr sz="1000" b="0" cap="none" baseline="0">
                <a:solidFill>
                  <a:schemeClr val="tx2"/>
                </a:solidFill>
                <a:latin typeface="+mn-lt"/>
                <a:ea typeface="Open Sans" panose="020B0606030504020204" pitchFamily="34" charset="0"/>
                <a:cs typeface="Open Sans" panose="020B0606030504020204" pitchFamily="34" charset="0"/>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18273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ase Study Five 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864CD2-F148-4855-9361-8F14E1BFF2D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pic>
        <p:nvPicPr>
          <p:cNvPr id="2" name="Picture 1">
            <a:extLst>
              <a:ext uri="{FF2B5EF4-FFF2-40B4-BE49-F238E27FC236}">
                <a16:creationId xmlns:a16="http://schemas.microsoft.com/office/drawing/2014/main" id="{A67E5309-6578-42D1-9634-0F52DB41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6" name="Rectangle 5">
            <a:extLst>
              <a:ext uri="{FF2B5EF4-FFF2-40B4-BE49-F238E27FC236}">
                <a16:creationId xmlns:a16="http://schemas.microsoft.com/office/drawing/2014/main" id="{4F037723-4DD5-4286-84B2-F5D1B5071291}"/>
              </a:ext>
            </a:extLst>
          </p:cNvPr>
          <p:cNvSpPr/>
          <p:nvPr userDrawn="1"/>
        </p:nvSpPr>
        <p:spPr>
          <a:xfrm>
            <a:off x="431800" y="944604"/>
            <a:ext cx="11760200" cy="5913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US" sz="1200" dirty="0">
              <a:solidFill>
                <a:schemeClr val="bg1"/>
              </a:solidFill>
            </a:endParaRPr>
          </a:p>
        </p:txBody>
      </p:sp>
      <p:pic>
        <p:nvPicPr>
          <p:cNvPr id="7" name="Picture 6">
            <a:extLst>
              <a:ext uri="{FF2B5EF4-FFF2-40B4-BE49-F238E27FC236}">
                <a16:creationId xmlns:a16="http://schemas.microsoft.com/office/drawing/2014/main" id="{40338974-F318-4488-B74E-2E001E5D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1103" y="6477706"/>
            <a:ext cx="1269910" cy="181856"/>
          </a:xfrm>
          <a:prstGeom prst="rect">
            <a:avLst/>
          </a:prstGeom>
        </p:spPr>
      </p:pic>
      <p:sp>
        <p:nvSpPr>
          <p:cNvPr id="18" name="Content Placeholder 17">
            <a:extLst>
              <a:ext uri="{FF2B5EF4-FFF2-40B4-BE49-F238E27FC236}">
                <a16:creationId xmlns:a16="http://schemas.microsoft.com/office/drawing/2014/main" id="{D41313AC-8D0F-4EE7-99DE-F00F47CE678A}"/>
              </a:ext>
            </a:extLst>
          </p:cNvPr>
          <p:cNvSpPr>
            <a:spLocks noGrp="1"/>
          </p:cNvSpPr>
          <p:nvPr>
            <p:ph sz="quarter" idx="15"/>
          </p:nvPr>
        </p:nvSpPr>
        <p:spPr>
          <a:xfrm>
            <a:off x="33516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0561052-6359-4DA3-9B59-530F1A342FC5}"/>
              </a:ext>
            </a:extLst>
          </p:cNvPr>
          <p:cNvSpPr>
            <a:spLocks noGrp="1"/>
          </p:cNvSpPr>
          <p:nvPr>
            <p:ph sz="quarter" idx="16"/>
          </p:nvPr>
        </p:nvSpPr>
        <p:spPr>
          <a:xfrm>
            <a:off x="6706800" y="4680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3863A565-B865-4DF2-8B78-85D11A9C1A1F}"/>
              </a:ext>
            </a:extLst>
          </p:cNvPr>
          <p:cNvSpPr>
            <a:spLocks noGrp="1"/>
          </p:cNvSpPr>
          <p:nvPr>
            <p:ph sz="quarter" idx="17"/>
          </p:nvPr>
        </p:nvSpPr>
        <p:spPr>
          <a:xfrm>
            <a:off x="33516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474E6700-5437-416A-B404-591AF14DD78A}"/>
              </a:ext>
            </a:extLst>
          </p:cNvPr>
          <p:cNvSpPr>
            <a:spLocks noGrp="1"/>
          </p:cNvSpPr>
          <p:nvPr>
            <p:ph sz="quarter" idx="18"/>
          </p:nvPr>
        </p:nvSpPr>
        <p:spPr>
          <a:xfrm>
            <a:off x="6706800" y="2631600"/>
            <a:ext cx="2934000" cy="1818000"/>
          </a:xfrm>
          <a:solidFill>
            <a:schemeClr val="tx2"/>
          </a:solidFill>
        </p:spPr>
        <p:txBody>
          <a:bodyPr lIns="396000" tIns="396000" rIns="396000" bIns="396000" anchor="ctr"/>
          <a:lstStyle>
            <a:lvl1pPr algn="ctr">
              <a:defRPr sz="2800" b="1">
                <a:solidFill>
                  <a:schemeClr val="bg1"/>
                </a:solidFill>
                <a:latin typeface="+mj-lt"/>
              </a:defRPr>
            </a:lvl1pPr>
            <a:lvl2pPr algn="ctr">
              <a:defRPr sz="1000">
                <a:solidFill>
                  <a:schemeClr val="bg1"/>
                </a:solidFill>
                <a:latin typeface="+mn-lt"/>
              </a:defRPr>
            </a:lvl2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816F7061-FA82-46AB-B779-521B73559AEC}"/>
              </a:ext>
            </a:extLst>
          </p:cNvPr>
          <p:cNvSpPr>
            <a:spLocks noGrp="1"/>
          </p:cNvSpPr>
          <p:nvPr>
            <p:ph sz="quarter" idx="19"/>
          </p:nvPr>
        </p:nvSpPr>
        <p:spPr>
          <a:xfrm>
            <a:off x="3351600" y="4795200"/>
            <a:ext cx="6289200" cy="1537200"/>
          </a:xfrm>
          <a:solidFill>
            <a:schemeClr val="tx2"/>
          </a:solidFill>
        </p:spPr>
        <p:txBody>
          <a:bodyPr lIns="396000" tIns="396000" rIns="396000" bIns="396000" anchor="t"/>
          <a:lstStyle>
            <a:lvl1pPr algn="l">
              <a:defRPr sz="1000">
                <a:solidFill>
                  <a:schemeClr val="bg1"/>
                </a:solidFill>
                <a:latin typeface="+mn-lt"/>
              </a:defRPr>
            </a:lvl1pPr>
            <a:lvl2pPr algn="l">
              <a:defRPr sz="1000" b="1" cap="all" baseline="0">
                <a:solidFill>
                  <a:schemeClr val="bg1"/>
                </a:solidFill>
                <a:latin typeface="+mn-lt"/>
                <a:ea typeface="Open Sans" panose="020B0606030504020204" pitchFamily="34" charset="0"/>
                <a:cs typeface="Open Sans" panose="020B0606030504020204" pitchFamily="34" charset="0"/>
              </a:defRPr>
            </a:lvl2pPr>
          </a:lstStyle>
          <a:p>
            <a:pPr lvl="0"/>
            <a:r>
              <a:rPr lang="en-US"/>
              <a:t>Click to edit Master text styles</a:t>
            </a:r>
          </a:p>
          <a:p>
            <a:pPr lvl="1"/>
            <a:r>
              <a:rPr lang="en-US"/>
              <a:t>Second level</a:t>
            </a:r>
          </a:p>
        </p:txBody>
      </p:sp>
      <p:sp>
        <p:nvSpPr>
          <p:cNvPr id="16" name="Text Placeholder 23">
            <a:extLst>
              <a:ext uri="{FF2B5EF4-FFF2-40B4-BE49-F238E27FC236}">
                <a16:creationId xmlns:a16="http://schemas.microsoft.com/office/drawing/2014/main" id="{908E007E-7D46-42F0-9F88-E7A52C92C088}"/>
              </a:ext>
            </a:extLst>
          </p:cNvPr>
          <p:cNvSpPr>
            <a:spLocks noGrp="1"/>
          </p:cNvSpPr>
          <p:nvPr>
            <p:ph type="body" sz="quarter" idx="20"/>
          </p:nvPr>
        </p:nvSpPr>
        <p:spPr>
          <a:xfrm>
            <a:off x="10162799" y="2628000"/>
            <a:ext cx="1713600" cy="3346468"/>
          </a:xfrm>
        </p:spPr>
        <p:txBody>
          <a:bodyPr/>
          <a:lstStyle>
            <a:lvl1pPr>
              <a:defRPr b="1">
                <a:latin typeface="+mj-lt"/>
              </a:defRPr>
            </a:lvl1pPr>
            <a:lvl2pPr marL="108000" indent="-108000">
              <a:spcAft>
                <a:spcPts val="1400"/>
              </a:spcAft>
              <a:buFont typeface="Open Sans Light" panose="020B0306030504020204" pitchFamily="34" charset="0"/>
              <a:buChar char="+"/>
              <a:defRPr sz="800" b="0" cap="all" baseline="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08411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9905704B-270C-4B05-B20A-7E0F32187B2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solidFill>
            <a:schemeClr val="tx2"/>
          </a:solidFill>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39287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97336614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ase Study Two Images and Captions 2">
    <p:bg>
      <p:bgPr>
        <a:solidFill>
          <a:schemeClr val="bg1">
            <a:lumMod val="95000"/>
          </a:schemeClr>
        </a:solidFill>
        <a:effectLst/>
      </p:bgPr>
    </p:bg>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53AA9011-9D35-4CAC-9940-B4B2AA6801C8}"/>
              </a:ext>
            </a:extLst>
          </p:cNvPr>
          <p:cNvSpPr>
            <a:spLocks noGrp="1"/>
          </p:cNvSpPr>
          <p:nvPr>
            <p:ph type="pic" sz="quarter" idx="16"/>
          </p:nvPr>
        </p:nvSpPr>
        <p:spPr>
          <a:xfrm>
            <a:off x="1" y="0"/>
            <a:ext cx="6096000" cy="6858000"/>
          </a:xfrm>
          <a:solidFill>
            <a:schemeClr val="bg1">
              <a:lumMod val="85000"/>
            </a:schemeClr>
          </a:solidFill>
        </p:spPr>
        <p:txBody>
          <a:bodyPr/>
          <a:lstStyle/>
          <a:p>
            <a:r>
              <a:rPr lang="en-US"/>
              <a:t>Click icon to add picture</a:t>
            </a:r>
            <a:endParaRPr lang="en-GB"/>
          </a:p>
        </p:txBody>
      </p:sp>
      <p:sp>
        <p:nvSpPr>
          <p:cNvPr id="23" name="Freeform 12">
            <a:extLst>
              <a:ext uri="{FF2B5EF4-FFF2-40B4-BE49-F238E27FC236}">
                <a16:creationId xmlns:a16="http://schemas.microsoft.com/office/drawing/2014/main" id="{2AA15779-2368-4827-9BD8-C3769A664FAE}"/>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05EE0FB0-CAAE-4FB2-9213-516F3974E95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C7A3B05-41D3-47FF-A24E-3338646AC38D}"/>
              </a:ext>
            </a:extLst>
          </p:cNvPr>
          <p:cNvSpPr>
            <a:spLocks noGrp="1"/>
          </p:cNvSpPr>
          <p:nvPr>
            <p:ph type="sldNum" sz="quarter" idx="12"/>
          </p:nvPr>
        </p:nvSpPr>
        <p:spPr/>
        <p:txBody>
          <a:body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394AE48A-33B1-4F0C-AA02-7F0C6F92530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1C985D1-1212-426F-B532-3E196FE4E87F}"/>
              </a:ext>
            </a:extLst>
          </p:cNvPr>
          <p:cNvSpPr>
            <a:spLocks noGrp="1"/>
          </p:cNvSpPr>
          <p:nvPr>
            <p:ph type="body" sz="quarter" idx="14"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16" name="Content Placeholder 2">
            <a:extLst>
              <a:ext uri="{FF2B5EF4-FFF2-40B4-BE49-F238E27FC236}">
                <a16:creationId xmlns:a16="http://schemas.microsoft.com/office/drawing/2014/main" id="{F1F3747F-F0B9-4262-8753-ABAC67C47851}"/>
              </a:ext>
            </a:extLst>
          </p:cNvPr>
          <p:cNvSpPr>
            <a:spLocks noGrp="1"/>
          </p:cNvSpPr>
          <p:nvPr>
            <p:ph idx="1"/>
          </p:nvPr>
        </p:nvSpPr>
        <p:spPr>
          <a:xfrm>
            <a:off x="4318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153E888B-F8B0-45BE-BBEC-74A85D553CC4}"/>
              </a:ext>
            </a:extLst>
          </p:cNvPr>
          <p:cNvSpPr>
            <a:spLocks noGrp="1"/>
          </p:cNvSpPr>
          <p:nvPr>
            <p:ph idx="15"/>
          </p:nvPr>
        </p:nvSpPr>
        <p:spPr>
          <a:xfrm>
            <a:off x="6523200" y="5245200"/>
            <a:ext cx="2937600" cy="1072800"/>
          </a:xfrm>
          <a:noFill/>
          <a:ln w="12700">
            <a:solidFill>
              <a:schemeClr val="bg1"/>
            </a:solidFill>
          </a:ln>
        </p:spPr>
        <p:txBody>
          <a:bodyPr lIns="360000" tIns="324000" rIns="360000" bIns="32400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9334171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4"/>
            <a:ext cx="11326813"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5999"/>
            <a:ext cx="5664200" cy="435551"/>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D4253F6E-B07F-4EC7-B520-248C8283B06A}"/>
              </a:ext>
            </a:extLst>
          </p:cNvPr>
          <p:cNvSpPr>
            <a:spLocks noGrp="1"/>
          </p:cNvSpPr>
          <p:nvPr>
            <p:ph type="dt" sz="half" idx="16"/>
          </p:nvPr>
        </p:nvSpPr>
        <p:spPr/>
        <p:txBody>
          <a:bodyPr/>
          <a:lstStyle/>
          <a:p>
            <a:endParaRPr lang="en-GB" dirty="0"/>
          </a:p>
        </p:txBody>
      </p:sp>
      <p:sp>
        <p:nvSpPr>
          <p:cNvPr id="4" name="Footer Placeholder 3">
            <a:extLst>
              <a:ext uri="{FF2B5EF4-FFF2-40B4-BE49-F238E27FC236}">
                <a16:creationId xmlns:a16="http://schemas.microsoft.com/office/drawing/2014/main" id="{9BD3277B-1091-4918-ACC9-BDB59F9B9573}"/>
              </a:ext>
            </a:extLst>
          </p:cNvPr>
          <p:cNvSpPr>
            <a:spLocks noGrp="1"/>
          </p:cNvSpPr>
          <p:nvPr>
            <p:ph type="ftr" sz="quarter" idx="17"/>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900EC0D9-1364-418E-9620-62E4E111112D}"/>
              </a:ext>
            </a:extLst>
          </p:cNvPr>
          <p:cNvSpPr>
            <a:spLocks noGrp="1"/>
          </p:cNvSpPr>
          <p:nvPr>
            <p:ph type="sldNum" sz="quarter" idx="18"/>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3875ADA1-3225-4144-BBB3-8877BCDFFE4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9606274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Conten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270613" y="1514474"/>
            <a:ext cx="7488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270613" y="5616000"/>
            <a:ext cx="7488000" cy="434385"/>
          </a:xfrm>
        </p:spPr>
        <p:txBody>
          <a:bodyPr/>
          <a:lstStyle>
            <a:lvl1pPr>
              <a:lnSpc>
                <a:spcPct val="100000"/>
              </a:lnSpc>
              <a:spcAft>
                <a:spcPts val="0"/>
              </a:spcAft>
              <a:defRPr sz="1000">
                <a:latin typeface="+mn-lt"/>
              </a:defRPr>
            </a:lvl1pPr>
            <a:lvl2pPr>
              <a:lnSpc>
                <a:spcPct val="100000"/>
              </a:lnSpc>
              <a:spcAft>
                <a:spcPts val="0"/>
              </a:spcAft>
              <a:defRPr sz="1000">
                <a:latin typeface="Open Sans SemiBold" panose="020B0706030804020204" pitchFamily="34" charset="0"/>
                <a:ea typeface="Open Sans SemiBold" panose="020B0706030804020204" pitchFamily="34" charset="0"/>
                <a:cs typeface="Open Sans SemiBold" panose="020B0706030804020204" pitchFamily="34" charset="0"/>
              </a:defRPr>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849FE0C6-C294-4098-8A2F-F43A094F1029}"/>
              </a:ext>
            </a:extLst>
          </p:cNvPr>
          <p:cNvSpPr>
            <a:spLocks noGrp="1"/>
          </p:cNvSpPr>
          <p:nvPr>
            <p:ph type="body" sz="quarter" idx="15"/>
          </p:nvPr>
        </p:nvSpPr>
        <p:spPr>
          <a:xfrm>
            <a:off x="431799" y="1514475"/>
            <a:ext cx="3600000" cy="453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B6F8427C-6A71-4514-8748-2A2B47A80C0D}"/>
              </a:ext>
            </a:extLst>
          </p:cNvPr>
          <p:cNvSpPr>
            <a:spLocks noGrp="1"/>
          </p:cNvSpPr>
          <p:nvPr>
            <p:ph type="dt" sz="half" idx="17"/>
          </p:nvPr>
        </p:nvSpPr>
        <p:spPr/>
        <p:txBody>
          <a:bodyPr/>
          <a:lstStyle/>
          <a:p>
            <a:endParaRPr lang="en-GB" dirty="0"/>
          </a:p>
        </p:txBody>
      </p:sp>
      <p:sp>
        <p:nvSpPr>
          <p:cNvPr id="5" name="Footer Placeholder 4">
            <a:extLst>
              <a:ext uri="{FF2B5EF4-FFF2-40B4-BE49-F238E27FC236}">
                <a16:creationId xmlns:a16="http://schemas.microsoft.com/office/drawing/2014/main" id="{EFE45BF1-B8D7-4289-87C2-966BA9AF8C86}"/>
              </a:ext>
            </a:extLst>
          </p:cNvPr>
          <p:cNvSpPr>
            <a:spLocks noGrp="1"/>
          </p:cNvSpPr>
          <p:nvPr>
            <p:ph type="ftr" sz="quarter" idx="18"/>
          </p:nvPr>
        </p:nvSpPr>
        <p:spPr/>
        <p:txBody>
          <a:bodyPr/>
          <a:lstStyle/>
          <a:p>
            <a:r>
              <a:rPr lang="en-US" dirty="0"/>
              <a:t>South Copeland Resident Research November 2023</a:t>
            </a:r>
            <a:endParaRPr lang="en-GB" dirty="0"/>
          </a:p>
        </p:txBody>
      </p:sp>
      <p:sp>
        <p:nvSpPr>
          <p:cNvPr id="8" name="Slide Number Placeholder 7">
            <a:extLst>
              <a:ext uri="{FF2B5EF4-FFF2-40B4-BE49-F238E27FC236}">
                <a16:creationId xmlns:a16="http://schemas.microsoft.com/office/drawing/2014/main" id="{104F3C6D-F884-4358-A797-52E6B1C93D1F}"/>
              </a:ext>
            </a:extLst>
          </p:cNvPr>
          <p:cNvSpPr>
            <a:spLocks noGrp="1"/>
          </p:cNvSpPr>
          <p:nvPr>
            <p:ph type="sldNum" sz="quarter" idx="19"/>
          </p:nvPr>
        </p:nvSpPr>
        <p:spPr/>
        <p:txBody>
          <a:bodyPr/>
          <a:lstStyle/>
          <a:p>
            <a:fld id="{3BDE516C-3F92-4BBF-8982-23C2FBFA20B2}" type="slidenum">
              <a:rPr lang="en-GB" smtClean="0"/>
              <a:pPr/>
              <a:t>‹#›</a:t>
            </a:fld>
            <a:endParaRPr lang="en-GB" dirty="0"/>
          </a:p>
        </p:txBody>
      </p:sp>
      <p:sp>
        <p:nvSpPr>
          <p:cNvPr id="10" name="Text Placeholder 7">
            <a:extLst>
              <a:ext uri="{FF2B5EF4-FFF2-40B4-BE49-F238E27FC236}">
                <a16:creationId xmlns:a16="http://schemas.microsoft.com/office/drawing/2014/main" id="{69EB9464-DD71-42FF-89CD-4F02148A3B6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1377174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CF41-754F-4129-A609-036612757B06}"/>
              </a:ext>
            </a:extLst>
          </p:cNvPr>
          <p:cNvSpPr>
            <a:spLocks noGrp="1"/>
          </p:cNvSpPr>
          <p:nvPr>
            <p:ph type="title"/>
          </p:nvPr>
        </p:nvSpPr>
        <p:spPr/>
        <p:txBody>
          <a:bodyPr/>
          <a:lstStyle/>
          <a:p>
            <a:r>
              <a:rPr lang="en-US"/>
              <a:t>Click to edit Master title style</a:t>
            </a:r>
            <a:endParaRPr lang="en-GB"/>
          </a:p>
        </p:txBody>
      </p:sp>
      <p:sp>
        <p:nvSpPr>
          <p:cNvPr id="6" name="Content Placeholder 6">
            <a:extLst>
              <a:ext uri="{FF2B5EF4-FFF2-40B4-BE49-F238E27FC236}">
                <a16:creationId xmlns:a16="http://schemas.microsoft.com/office/drawing/2014/main" id="{97093FBB-5587-4244-90E2-C2CF7B2BD057}"/>
              </a:ext>
            </a:extLst>
          </p:cNvPr>
          <p:cNvSpPr>
            <a:spLocks noGrp="1"/>
          </p:cNvSpPr>
          <p:nvPr>
            <p:ph sz="quarter" idx="13"/>
          </p:nvPr>
        </p:nvSpPr>
        <p:spPr>
          <a:xfrm>
            <a:off x="431800" y="1514474"/>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DA51480F-FBD8-4F18-A65E-2B4A6B9A5384}"/>
              </a:ext>
            </a:extLst>
          </p:cNvPr>
          <p:cNvSpPr>
            <a:spLocks noGrp="1"/>
          </p:cNvSpPr>
          <p:nvPr>
            <p:ph type="body" sz="quarter" idx="14"/>
          </p:nvPr>
        </p:nvSpPr>
        <p:spPr>
          <a:xfrm>
            <a:off x="431800"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78821F46-986C-4B24-A365-1B6CFEE5ADC8}"/>
              </a:ext>
            </a:extLst>
          </p:cNvPr>
          <p:cNvSpPr>
            <a:spLocks noGrp="1"/>
          </p:cNvSpPr>
          <p:nvPr>
            <p:ph sz="quarter" idx="15"/>
          </p:nvPr>
        </p:nvSpPr>
        <p:spPr>
          <a:xfrm>
            <a:off x="6182213" y="1514475"/>
            <a:ext cx="55764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548037CA-B4AD-4014-82AB-11016717969E}"/>
              </a:ext>
            </a:extLst>
          </p:cNvPr>
          <p:cNvSpPr>
            <a:spLocks noGrp="1"/>
          </p:cNvSpPr>
          <p:nvPr>
            <p:ph type="body" sz="quarter" idx="16"/>
          </p:nvPr>
        </p:nvSpPr>
        <p:spPr>
          <a:xfrm>
            <a:off x="6182213" y="5616000"/>
            <a:ext cx="55764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C5703E7-A316-47E0-9D34-91BC8EB5C53A}"/>
              </a:ext>
            </a:extLst>
          </p:cNvPr>
          <p:cNvSpPr>
            <a:spLocks noGrp="1"/>
          </p:cNvSpPr>
          <p:nvPr>
            <p:ph type="dt" sz="half" idx="18"/>
          </p:nvPr>
        </p:nvSpPr>
        <p:spPr/>
        <p:txBody>
          <a:bodyPr/>
          <a:lstStyle/>
          <a:p>
            <a:endParaRPr lang="en-GB" dirty="0"/>
          </a:p>
        </p:txBody>
      </p:sp>
      <p:sp>
        <p:nvSpPr>
          <p:cNvPr id="4" name="Footer Placeholder 3">
            <a:extLst>
              <a:ext uri="{FF2B5EF4-FFF2-40B4-BE49-F238E27FC236}">
                <a16:creationId xmlns:a16="http://schemas.microsoft.com/office/drawing/2014/main" id="{51F5E315-4677-45BE-9C54-BC4C5CFBB14A}"/>
              </a:ext>
            </a:extLst>
          </p:cNvPr>
          <p:cNvSpPr>
            <a:spLocks noGrp="1"/>
          </p:cNvSpPr>
          <p:nvPr>
            <p:ph type="ftr" sz="quarter" idx="19"/>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03835063-69FA-4347-952C-1D57EDE4BEBB}"/>
              </a:ext>
            </a:extLst>
          </p:cNvPr>
          <p:cNvSpPr>
            <a:spLocks noGrp="1"/>
          </p:cNvSpPr>
          <p:nvPr>
            <p:ph type="sldNum" sz="quarter" idx="20"/>
          </p:nvPr>
        </p:nvSpPr>
        <p:spPr/>
        <p:txBody>
          <a:bodyPr/>
          <a:lstStyle/>
          <a:p>
            <a:fld id="{3BDE516C-3F92-4BBF-8982-23C2FBFA20B2}" type="slidenum">
              <a:rPr lang="en-GB" smtClean="0"/>
              <a:pPr/>
              <a:t>‹#›</a:t>
            </a:fld>
            <a:endParaRPr lang="en-GB" dirty="0"/>
          </a:p>
        </p:txBody>
      </p:sp>
      <p:sp>
        <p:nvSpPr>
          <p:cNvPr id="11" name="Text Placeholder 7">
            <a:extLst>
              <a:ext uri="{FF2B5EF4-FFF2-40B4-BE49-F238E27FC236}">
                <a16:creationId xmlns:a16="http://schemas.microsoft.com/office/drawing/2014/main" id="{3229C8C2-26C2-4B12-8712-AAC757DC7E2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2181781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D91-105C-45F6-887F-07EF37888C35}"/>
              </a:ext>
            </a:extLst>
          </p:cNvPr>
          <p:cNvSpPr>
            <a:spLocks noGrp="1"/>
          </p:cNvSpPr>
          <p:nvPr>
            <p:ph type="title"/>
          </p:nvPr>
        </p:nvSpPr>
        <p:spPr/>
        <p:txBody>
          <a:bodyPr/>
          <a:lstStyle/>
          <a:p>
            <a:r>
              <a:rPr lang="en-US"/>
              <a:t>Click to edit Master title style</a:t>
            </a:r>
            <a:endParaRPr lang="en-GB" dirty="0"/>
          </a:p>
        </p:txBody>
      </p:sp>
      <p:sp>
        <p:nvSpPr>
          <p:cNvPr id="7" name="Content Placeholder 6">
            <a:extLst>
              <a:ext uri="{FF2B5EF4-FFF2-40B4-BE49-F238E27FC236}">
                <a16:creationId xmlns:a16="http://schemas.microsoft.com/office/drawing/2014/main" id="{DFBB5AB3-98CD-45DE-98E5-D29AFBD90621}"/>
              </a:ext>
            </a:extLst>
          </p:cNvPr>
          <p:cNvSpPr>
            <a:spLocks noGrp="1"/>
          </p:cNvSpPr>
          <p:nvPr>
            <p:ph sz="quarter" idx="13"/>
          </p:nvPr>
        </p:nvSpPr>
        <p:spPr>
          <a:xfrm>
            <a:off x="431800" y="1514473"/>
            <a:ext cx="3636000" cy="392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E57B442-4139-450C-8CC1-DDB2B0EF1FC7}"/>
              </a:ext>
            </a:extLst>
          </p:cNvPr>
          <p:cNvSpPr>
            <a:spLocks noGrp="1"/>
          </p:cNvSpPr>
          <p:nvPr>
            <p:ph type="body" sz="quarter" idx="14"/>
          </p:nvPr>
        </p:nvSpPr>
        <p:spPr>
          <a:xfrm>
            <a:off x="43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5" name="Content Placeholder 6">
            <a:extLst>
              <a:ext uri="{FF2B5EF4-FFF2-40B4-BE49-F238E27FC236}">
                <a16:creationId xmlns:a16="http://schemas.microsoft.com/office/drawing/2014/main" id="{BC2154F4-C32C-4B6E-8913-DAA4768D8363}"/>
              </a:ext>
            </a:extLst>
          </p:cNvPr>
          <p:cNvSpPr>
            <a:spLocks noGrp="1"/>
          </p:cNvSpPr>
          <p:nvPr>
            <p:ph sz="quarter" idx="15"/>
          </p:nvPr>
        </p:nvSpPr>
        <p:spPr>
          <a:xfrm>
            <a:off x="4261800" y="1514474"/>
            <a:ext cx="3636000" cy="39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BB58131-8509-4E14-A455-9E4580DAF5C9}"/>
              </a:ext>
            </a:extLst>
          </p:cNvPr>
          <p:cNvSpPr>
            <a:spLocks noGrp="1"/>
          </p:cNvSpPr>
          <p:nvPr>
            <p:ph type="body" sz="quarter" idx="16"/>
          </p:nvPr>
        </p:nvSpPr>
        <p:spPr>
          <a:xfrm>
            <a:off x="4261800"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8" name="Content Placeholder 6">
            <a:extLst>
              <a:ext uri="{FF2B5EF4-FFF2-40B4-BE49-F238E27FC236}">
                <a16:creationId xmlns:a16="http://schemas.microsoft.com/office/drawing/2014/main" id="{B3EA41A2-474A-428B-98CD-CF16BD17358E}"/>
              </a:ext>
            </a:extLst>
          </p:cNvPr>
          <p:cNvSpPr>
            <a:spLocks noGrp="1"/>
          </p:cNvSpPr>
          <p:nvPr>
            <p:ph sz="quarter" idx="17"/>
          </p:nvPr>
        </p:nvSpPr>
        <p:spPr>
          <a:xfrm>
            <a:off x="8122613" y="1514474"/>
            <a:ext cx="3636000" cy="3923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4BC56DC9-49C8-4005-A98F-AACF82322C05}"/>
              </a:ext>
            </a:extLst>
          </p:cNvPr>
          <p:cNvSpPr>
            <a:spLocks noGrp="1"/>
          </p:cNvSpPr>
          <p:nvPr>
            <p:ph type="body" sz="quarter" idx="18"/>
          </p:nvPr>
        </p:nvSpPr>
        <p:spPr>
          <a:xfrm>
            <a:off x="8122613" y="5616000"/>
            <a:ext cx="3636000" cy="435550"/>
          </a:xfrm>
        </p:spPr>
        <p:txBody>
          <a:bodyPr/>
          <a:lstStyle>
            <a:lvl1pPr>
              <a:lnSpc>
                <a:spcPct val="100000"/>
              </a:lnSpc>
              <a:spcAft>
                <a:spcPts val="0"/>
              </a:spcAft>
              <a:defRPr sz="1000"/>
            </a:lvl1pPr>
            <a:lvl2pPr>
              <a:lnSpc>
                <a:spcPct val="100000"/>
              </a:lnSpc>
              <a:spcAft>
                <a:spcPts val="0"/>
              </a:spcAft>
              <a:defRPr sz="1000"/>
            </a:lvl2pPr>
            <a:lvl3pPr>
              <a:lnSpc>
                <a:spcPct val="100000"/>
              </a:lnSpc>
              <a:defRPr sz="1000"/>
            </a:lvl3pPr>
            <a:lvl4pPr>
              <a:lnSpc>
                <a:spcPct val="100000"/>
              </a:lnSpc>
              <a:defRPr sz="1000"/>
            </a:lvl4pPr>
            <a:lvl5pPr>
              <a:lnSpc>
                <a:spcPct val="100000"/>
              </a:lnSpc>
              <a:defRPr sz="10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CA73913D-C098-4120-808A-13408627AA7A}"/>
              </a:ext>
            </a:extLst>
          </p:cNvPr>
          <p:cNvSpPr>
            <a:spLocks noGrp="1"/>
          </p:cNvSpPr>
          <p:nvPr>
            <p:ph type="dt" sz="half" idx="20"/>
          </p:nvPr>
        </p:nvSpPr>
        <p:spPr/>
        <p:txBody>
          <a:bodyPr/>
          <a:lstStyle/>
          <a:p>
            <a:endParaRPr lang="en-GB" dirty="0"/>
          </a:p>
        </p:txBody>
      </p:sp>
      <p:sp>
        <p:nvSpPr>
          <p:cNvPr id="4" name="Footer Placeholder 3">
            <a:extLst>
              <a:ext uri="{FF2B5EF4-FFF2-40B4-BE49-F238E27FC236}">
                <a16:creationId xmlns:a16="http://schemas.microsoft.com/office/drawing/2014/main" id="{FDDD0F39-8CC2-44B8-99FF-28B016394904}"/>
              </a:ext>
            </a:extLst>
          </p:cNvPr>
          <p:cNvSpPr>
            <a:spLocks noGrp="1"/>
          </p:cNvSpPr>
          <p:nvPr>
            <p:ph type="ftr" sz="quarter" idx="21"/>
          </p:nvPr>
        </p:nvSpPr>
        <p:spPr/>
        <p:txBody>
          <a:bodyPr/>
          <a:lstStyle/>
          <a:p>
            <a:r>
              <a:rPr lang="en-US" dirty="0"/>
              <a:t>South Copeland Resident Research November 2023</a:t>
            </a:r>
            <a:endParaRPr lang="en-GB" dirty="0"/>
          </a:p>
        </p:txBody>
      </p:sp>
      <p:sp>
        <p:nvSpPr>
          <p:cNvPr id="12" name="Slide Number Placeholder 11">
            <a:extLst>
              <a:ext uri="{FF2B5EF4-FFF2-40B4-BE49-F238E27FC236}">
                <a16:creationId xmlns:a16="http://schemas.microsoft.com/office/drawing/2014/main" id="{B5D1DB57-BF80-4BFC-B636-2CAE4B966BD1}"/>
              </a:ext>
            </a:extLst>
          </p:cNvPr>
          <p:cNvSpPr>
            <a:spLocks noGrp="1"/>
          </p:cNvSpPr>
          <p:nvPr>
            <p:ph type="sldNum" sz="quarter" idx="22"/>
          </p:nvPr>
        </p:nvSpPr>
        <p:spPr/>
        <p:txBody>
          <a:bodyPr/>
          <a:lstStyle/>
          <a:p>
            <a:fld id="{3BDE516C-3F92-4BBF-8982-23C2FBFA20B2}" type="slidenum">
              <a:rPr lang="en-GB" smtClean="0"/>
              <a:pPr/>
              <a:t>‹#›</a:t>
            </a:fld>
            <a:endParaRPr lang="en-GB" dirty="0"/>
          </a:p>
        </p:txBody>
      </p:sp>
      <p:sp>
        <p:nvSpPr>
          <p:cNvPr id="13" name="Text Placeholder 7">
            <a:extLst>
              <a:ext uri="{FF2B5EF4-FFF2-40B4-BE49-F238E27FC236}">
                <a16:creationId xmlns:a16="http://schemas.microsoft.com/office/drawing/2014/main" id="{EFF53F01-EEC4-4066-81DB-EBB1AD7ECC0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7294630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7994931E-D187-42BF-AD0F-DAB80C20A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1319045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3308400"/>
            <a:ext cx="2654993" cy="2166916"/>
          </a:xfrm>
        </p:spPr>
        <p:txBody>
          <a:bodyPr anchor="t"/>
          <a:lstStyle>
            <a:lvl1pPr>
              <a:spcAft>
                <a:spcPts val="0"/>
              </a:spcAft>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2" name="Picture 1">
            <a:extLst>
              <a:ext uri="{FF2B5EF4-FFF2-40B4-BE49-F238E27FC236}">
                <a16:creationId xmlns:a16="http://schemas.microsoft.com/office/drawing/2014/main" id="{40BC51B8-00FD-4992-AA48-E3A6BC609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8547748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CDA5BE-F9FF-446A-92B6-7E504313109C}"/>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0B288C18-1286-430A-8E21-EC5B5803167A}"/>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CD78B8E-DA93-4F0E-B0D7-376AE9E0CD64}"/>
              </a:ext>
            </a:extLst>
          </p:cNvPr>
          <p:cNvSpPr>
            <a:spLocks noGrp="1"/>
          </p:cNvSpPr>
          <p:nvPr>
            <p:ph type="sldNum" sz="quarter" idx="12"/>
          </p:nvPr>
        </p:nvSpPr>
        <p:spPr/>
        <p:txBody>
          <a:bodyPr/>
          <a:lstStyle/>
          <a:p>
            <a:fld id="{3BDE516C-3F92-4BBF-8982-23C2FBFA20B2}" type="slidenum">
              <a:rPr lang="en-GB" smtClean="0"/>
              <a:t>‹#›</a:t>
            </a:fld>
            <a:endParaRPr lang="en-GB" dirty="0"/>
          </a:p>
        </p:txBody>
      </p:sp>
      <p:sp>
        <p:nvSpPr>
          <p:cNvPr id="7" name="Text Placeholder 7">
            <a:extLst>
              <a:ext uri="{FF2B5EF4-FFF2-40B4-BE49-F238E27FC236}">
                <a16:creationId xmlns:a16="http://schemas.microsoft.com/office/drawing/2014/main" id="{322AD875-22C3-4624-886A-E644A087110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9559832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5" name="Text Placeholder 7">
            <a:extLst>
              <a:ext uri="{FF2B5EF4-FFF2-40B4-BE49-F238E27FC236}">
                <a16:creationId xmlns:a16="http://schemas.microsoft.com/office/drawing/2014/main" id="{ECECB7DD-56CB-4681-84C8-BF63E26D114A}"/>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4745286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No L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8779-6C6B-4F0D-9B2A-6925DB173B8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E45962E-2752-440B-A4D7-8807C9FE1B74}"/>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4" name="Slide Number Placeholder 3">
            <a:extLst>
              <a:ext uri="{FF2B5EF4-FFF2-40B4-BE49-F238E27FC236}">
                <a16:creationId xmlns:a16="http://schemas.microsoft.com/office/drawing/2014/main" id="{CF3B1AD6-65C5-46C2-ADD5-52AD34F23BED}"/>
              </a:ext>
            </a:extLst>
          </p:cNvPr>
          <p:cNvSpPr>
            <a:spLocks noGrp="1"/>
          </p:cNvSpPr>
          <p:nvPr>
            <p:ph type="sldNum" sz="quarter" idx="12"/>
          </p:nvPr>
        </p:nvSpPr>
        <p:spPr/>
        <p:txBody>
          <a:bodyPr/>
          <a:lstStyle/>
          <a:p>
            <a:fld id="{3BDE516C-3F92-4BBF-8982-23C2FBFA20B2}" type="slidenum">
              <a:rPr lang="en-GB" smtClean="0"/>
              <a:t>‹#›</a:t>
            </a:fld>
            <a:endParaRPr lang="en-GB"/>
          </a:p>
        </p:txBody>
      </p:sp>
      <p:cxnSp>
        <p:nvCxnSpPr>
          <p:cNvPr id="6" name="Straight Connector 5">
            <a:extLst>
              <a:ext uri="{FF2B5EF4-FFF2-40B4-BE49-F238E27FC236}">
                <a16:creationId xmlns:a16="http://schemas.microsoft.com/office/drawing/2014/main" id="{247B89D2-15E5-4E62-A5FB-A284E128A04E}"/>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66863-4ECC-4446-8474-31C9682DD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7" name="Text Placeholder 7">
            <a:extLst>
              <a:ext uri="{FF2B5EF4-FFF2-40B4-BE49-F238E27FC236}">
                <a16:creationId xmlns:a16="http://schemas.microsoft.com/office/drawing/2014/main" id="{07CE74CB-428F-4E84-85D5-6EA49504874E}"/>
              </a:ext>
            </a:extLst>
          </p:cNvPr>
          <p:cNvSpPr>
            <a:spLocks noGrp="1"/>
          </p:cNvSpPr>
          <p:nvPr>
            <p:ph type="body" sz="quarter" idx="13"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7805328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6072063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258637753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Lar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14" name="Picture 13">
            <a:extLst>
              <a:ext uri="{FF2B5EF4-FFF2-40B4-BE49-F238E27FC236}">
                <a16:creationId xmlns:a16="http://schemas.microsoft.com/office/drawing/2014/main" id="{8142EBBD-B9B8-4E0A-B623-D397017A8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27269908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36592569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Dark Lar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33725F5F-709B-4745-97BC-B1169A22DB21}"/>
              </a:ext>
            </a:extLst>
          </p:cNvPr>
          <p:cNvSpPr>
            <a:spLocks noGrp="1"/>
          </p:cNvSpPr>
          <p:nvPr>
            <p:ph type="body" sz="quarter" idx="14"/>
          </p:nvPr>
        </p:nvSpPr>
        <p:spPr>
          <a:xfrm>
            <a:off x="431800" y="6320748"/>
            <a:ext cx="3209925" cy="284162"/>
          </a:xfrm>
        </p:spPr>
        <p:txBody>
          <a:bodyPr/>
          <a:lstStyle>
            <a:lvl1pPr>
              <a:defRPr sz="1200">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D8158F5D-8FB0-450F-8DFC-034D2A842FD9}"/>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30ECFBA-CD9C-45C3-BCBD-09FA986C95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2387" y="3309632"/>
            <a:ext cx="1983448" cy="283829"/>
          </a:xfrm>
          <a:prstGeom prst="rect">
            <a:avLst/>
          </a:prstGeom>
        </p:spPr>
      </p:pic>
    </p:spTree>
    <p:extLst>
      <p:ext uri="{BB962C8B-B14F-4D97-AF65-F5344CB8AC3E}">
        <p14:creationId xmlns:p14="http://schemas.microsoft.com/office/powerpoint/2010/main" val="32595975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371939860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Lar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3112245"/>
            <a:ext cx="8141393" cy="513237"/>
          </a:xfrm>
        </p:spPr>
        <p:txBody>
          <a:bodyPr anchor="b"/>
          <a:lstStyle>
            <a:lvl1pPr algn="l">
              <a:defRPr sz="38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p:nvPr>
        </p:nvSpPr>
        <p:spPr>
          <a:xfrm>
            <a:off x="431799" y="3816000"/>
            <a:ext cx="5664201" cy="406865"/>
          </a:xfrm>
        </p:spPr>
        <p:txBody>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520000"/>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102C342A-46BA-4B18-B5D0-B9359B25B3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2387" y="3309528"/>
            <a:ext cx="1983448" cy="284038"/>
          </a:xfrm>
          <a:prstGeom prst="rect">
            <a:avLst/>
          </a:prstGeom>
        </p:spPr>
      </p:pic>
    </p:spTree>
    <p:extLst>
      <p:ext uri="{BB962C8B-B14F-4D97-AF65-F5344CB8AC3E}">
        <p14:creationId xmlns:p14="http://schemas.microsoft.com/office/powerpoint/2010/main" val="158003421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095953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744689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193082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Larg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A14DBEBC-CF38-4B64-A0A3-427ACA191D28}"/>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671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C438B-71BF-4320-8FDE-B8AF509514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666979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Pull-ou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3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pic>
        <p:nvPicPr>
          <p:cNvPr id="9" name="Picture 8">
            <a:extLst>
              <a:ext uri="{FF2B5EF4-FFF2-40B4-BE49-F238E27FC236}">
                <a16:creationId xmlns:a16="http://schemas.microsoft.com/office/drawing/2014/main" id="{AECB7666-ECDF-4711-8178-C86DAF73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cxnSp>
        <p:nvCxnSpPr>
          <p:cNvPr id="8" name="Straight Connector 7">
            <a:extLst>
              <a:ext uri="{FF2B5EF4-FFF2-40B4-BE49-F238E27FC236}">
                <a16:creationId xmlns:a16="http://schemas.microsoft.com/office/drawing/2014/main" id="{7278D7DB-77D5-4743-BE23-416FC7088737}"/>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93470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accent3"/>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992C2344-D0C8-4BBB-A1A6-259D11BD1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51218552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Pull-out/Quot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9582266" cy="4532312"/>
          </a:xfrm>
        </p:spPr>
        <p:txBody>
          <a:bodyPr/>
          <a:lstStyle>
            <a:lvl1pPr marL="0" indent="0">
              <a:lnSpc>
                <a:spcPct val="95000"/>
              </a:lnSpc>
              <a:buNone/>
              <a:defRPr sz="42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61586849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98150769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bg1"/>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07835803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Large Pull-out/Quot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811213"/>
            <a:ext cx="5664200" cy="193011"/>
          </a:xfrm>
        </p:spPr>
        <p:txBody>
          <a:bodyPr anchor="t"/>
          <a:lstStyle>
            <a:lvl1pPr algn="l">
              <a:defRPr sz="1200" cap="all" baseline="0">
                <a:solidFill>
                  <a:schemeClr val="tx2"/>
                </a:solidFill>
                <a:latin typeface="+mn-lt"/>
                <a:ea typeface="Open Sans SemiBold" panose="020B0706030804020204" pitchFamily="34" charset="0"/>
                <a:cs typeface="Open Sans SemiBold" panose="020B0706030804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003070"/>
            <a:ext cx="9582266" cy="5043718"/>
          </a:xfrm>
        </p:spPr>
        <p:txBody>
          <a:bodyPr/>
          <a:lstStyle>
            <a:lvl1pPr marL="0" indent="0">
              <a:lnSpc>
                <a:spcPct val="95000"/>
              </a:lnSpc>
              <a:buNone/>
              <a:defRPr sz="100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364A359-ACB3-418E-A1D6-CAC0115AA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5"/>
          </a:xfrm>
          <a:prstGeom prst="rect">
            <a:avLst/>
          </a:prstGeom>
        </p:spPr>
      </p:pic>
    </p:spTree>
    <p:extLst>
      <p:ext uri="{BB962C8B-B14F-4D97-AF65-F5344CB8AC3E}">
        <p14:creationId xmlns:p14="http://schemas.microsoft.com/office/powerpoint/2010/main" val="347799717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accent3"/>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37563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Second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717220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Tertiar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9817-1813-47E8-B8DB-C3970270042E}"/>
              </a:ext>
            </a:extLst>
          </p:cNvPr>
          <p:cNvSpPr>
            <a:spLocks noGrp="1"/>
          </p:cNvSpPr>
          <p:nvPr>
            <p:ph type="title"/>
          </p:nvPr>
        </p:nvSpPr>
        <p:spPr>
          <a:xfrm>
            <a:off x="431800" y="2232000"/>
            <a:ext cx="10515600" cy="1396800"/>
          </a:xfrm>
        </p:spPr>
        <p:txBody>
          <a:bodyPr anchor="b"/>
          <a:lstStyle>
            <a:lvl1pPr algn="l">
              <a:defRPr sz="3000">
                <a:solidFill>
                  <a:schemeClr val="tx2"/>
                </a:solidFill>
                <a:latin typeface="+mj-lt"/>
                <a:ea typeface="Open Sans SemiBold" panose="020B0706030804020204" pitchFamily="34" charset="0"/>
                <a:cs typeface="Open Sans SemiBold" panose="020B07060308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3729600"/>
            <a:ext cx="10515600" cy="1500187"/>
          </a:xfrm>
        </p:spPr>
        <p:txBody>
          <a:bodyPr/>
          <a:lstStyle>
            <a:lvl1pPr marL="0" indent="0">
              <a:buNone/>
              <a:defRPr sz="1200" cap="all" baseline="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995506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30819D2-FA24-4550-BFBE-F75B0DF22B3D}"/>
              </a:ext>
            </a:extLst>
          </p:cNvPr>
          <p:cNvSpPr>
            <a:spLocks noGrp="1"/>
          </p:cNvSpPr>
          <p:nvPr>
            <p:ph sz="half" idx="2"/>
          </p:nvPr>
        </p:nvSpPr>
        <p:spPr>
          <a:xfrm>
            <a:off x="6274056"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FCA28A9E-15CE-4AAF-8F0B-E2FE49FC8EE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6389092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3B9-7733-42D4-A494-AC8A72FABA2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9" name="Text Placeholder 7">
            <a:extLst>
              <a:ext uri="{FF2B5EF4-FFF2-40B4-BE49-F238E27FC236}">
                <a16:creationId xmlns:a16="http://schemas.microsoft.com/office/drawing/2014/main" id="{D3F17D9A-1D01-42FC-B274-5BA88CC0046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95878732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9" y="1514475"/>
            <a:ext cx="5144400" cy="4522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6177599" y="1514476"/>
            <a:ext cx="5581013" cy="2043371"/>
          </a:xfrm>
          <a:ln>
            <a:solidFill>
              <a:schemeClr val="tx2"/>
            </a:solidFill>
          </a:ln>
        </p:spPr>
        <p:txBody>
          <a:bodyPr lIns="450000" tIns="338400" rIns="450000" bIns="3384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9117A9E4-0B84-49C2-A547-697287B7E7E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8275186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Wide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79812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a:extLst>
              <a:ext uri="{FF2B5EF4-FFF2-40B4-BE49-F238E27FC236}">
                <a16:creationId xmlns:a16="http://schemas.microsoft.com/office/drawing/2014/main" id="{B261E2B1-1039-42AE-9582-C51A5EBEC357}"/>
              </a:ext>
            </a:extLst>
          </p:cNvPr>
          <p:cNvSpPr>
            <a:spLocks noGrp="1"/>
          </p:cNvSpPr>
          <p:nvPr>
            <p:ph idx="13"/>
          </p:nvPr>
        </p:nvSpPr>
        <p:spPr>
          <a:xfrm>
            <a:off x="9065813" y="1514475"/>
            <a:ext cx="2692800" cy="2583097"/>
          </a:xfrm>
          <a:ln>
            <a:solidFill>
              <a:schemeClr val="tx2"/>
            </a:solidFill>
          </a:ln>
        </p:spPr>
        <p:txBody>
          <a:bodyPr lIns="291600" tIns="338400" rIns="291600" bIns="338400">
            <a:noAutofit/>
          </a:bodyPr>
          <a:lstStyle>
            <a:lvl1pPr>
              <a:defRPr sz="1200">
                <a:solidFill>
                  <a:schemeClr val="tx2"/>
                </a:solidFill>
              </a:defRPr>
            </a:lvl1pPr>
            <a:lvl2pPr>
              <a:defRPr sz="1200">
                <a:solidFill>
                  <a:schemeClr val="tx2"/>
                </a:solidFill>
              </a:defRPr>
            </a:lvl2pPr>
            <a:lvl3pPr>
              <a:lnSpc>
                <a:spcPct val="120000"/>
              </a:lnSpc>
              <a:defRPr sz="1200">
                <a:solidFill>
                  <a:schemeClr val="tx2"/>
                </a:solidFill>
              </a:defRPr>
            </a:lvl3pPr>
            <a:lvl4pPr>
              <a:lnSpc>
                <a:spcPct val="120000"/>
              </a:lnSpc>
              <a:defRPr sz="1200">
                <a:solidFill>
                  <a:schemeClr val="tx2"/>
                </a:solidFill>
              </a:defRPr>
            </a:lvl4pPr>
            <a:lvl5pPr>
              <a:lnSpc>
                <a:spcPct val="120000"/>
              </a:lnSpc>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8FEFC835-9AE4-40E9-9503-38600CDB8F6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
        <p:nvSpPr>
          <p:cNvPr id="2" name="Date Placeholder 1">
            <a:extLst>
              <a:ext uri="{FF2B5EF4-FFF2-40B4-BE49-F238E27FC236}">
                <a16:creationId xmlns:a16="http://schemas.microsoft.com/office/drawing/2014/main" id="{55F64349-49DA-4E11-BCA3-DD5434742384}"/>
              </a:ext>
            </a:extLst>
          </p:cNvPr>
          <p:cNvSpPr>
            <a:spLocks noGrp="1"/>
          </p:cNvSpPr>
          <p:nvPr>
            <p:ph type="dt" sz="half" idx="38"/>
          </p:nvPr>
        </p:nvSpPr>
        <p:spPr/>
        <p:txBody>
          <a:bodyPr/>
          <a:lstStyle/>
          <a:p>
            <a:endParaRPr lang="en-GB" dirty="0"/>
          </a:p>
        </p:txBody>
      </p:sp>
      <p:sp>
        <p:nvSpPr>
          <p:cNvPr id="10" name="Footer Placeholder 9">
            <a:extLst>
              <a:ext uri="{FF2B5EF4-FFF2-40B4-BE49-F238E27FC236}">
                <a16:creationId xmlns:a16="http://schemas.microsoft.com/office/drawing/2014/main" id="{D2B42DD7-8EB6-4431-B415-72726CC59064}"/>
              </a:ext>
            </a:extLst>
          </p:cNvPr>
          <p:cNvSpPr>
            <a:spLocks noGrp="1"/>
          </p:cNvSpPr>
          <p:nvPr>
            <p:ph type="ftr" sz="quarter" idx="39"/>
          </p:nvPr>
        </p:nvSpPr>
        <p:spPr/>
        <p:txBody>
          <a:bodyPr/>
          <a:lstStyle/>
          <a:p>
            <a:r>
              <a:rPr lang="en-US" dirty="0"/>
              <a:t>South Copeland Resident Research November 2023</a:t>
            </a:r>
            <a:endParaRPr lang="en-GB" dirty="0"/>
          </a:p>
        </p:txBody>
      </p:sp>
      <p:sp>
        <p:nvSpPr>
          <p:cNvPr id="11" name="Slide Number Placeholder 10">
            <a:extLst>
              <a:ext uri="{FF2B5EF4-FFF2-40B4-BE49-F238E27FC236}">
                <a16:creationId xmlns:a16="http://schemas.microsoft.com/office/drawing/2014/main" id="{8850867F-2B91-4204-8659-90DD0CD2822F}"/>
              </a:ext>
            </a:extLst>
          </p:cNvPr>
          <p:cNvSpPr>
            <a:spLocks noGrp="1"/>
          </p:cNvSpPr>
          <p:nvPr>
            <p:ph type="sldNum" sz="quarter" idx="40"/>
          </p:nvPr>
        </p:nvSpPr>
        <p:spPr/>
        <p:txBody>
          <a:bodyPr/>
          <a:lstStyle/>
          <a:p>
            <a:fld id="{3BDE516C-3F92-4BBF-8982-23C2FBFA20B2}" type="slidenum">
              <a:rPr lang="en-GB" smtClean="0"/>
              <a:pPr/>
              <a:t>‹#›</a:t>
            </a:fld>
            <a:endParaRPr lang="en-GB" dirty="0"/>
          </a:p>
        </p:txBody>
      </p:sp>
    </p:spTree>
    <p:extLst>
      <p:ext uri="{BB962C8B-B14F-4D97-AF65-F5344CB8AC3E}">
        <p14:creationId xmlns:p14="http://schemas.microsoft.com/office/powerpoint/2010/main" val="391321766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Two Content and Not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91CEE-E20C-47D2-B935-2962B2071D29}"/>
              </a:ext>
            </a:extLst>
          </p:cNvPr>
          <p:cNvSpPr>
            <a:spLocks noGrp="1"/>
          </p:cNvSpPr>
          <p:nvPr>
            <p:ph idx="1"/>
          </p:nvPr>
        </p:nvSpPr>
        <p:spPr>
          <a:xfrm>
            <a:off x="431799" y="1514475"/>
            <a:ext cx="3960000" cy="4541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7DA39-D969-4C55-B6CA-184F469A4E9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C8A585C-2740-47D9-84F7-5EB888490280}"/>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E28B1692-13A4-4E49-82EA-ACC64C5E619B}"/>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725062A7-B441-4E6B-8E14-4DFE2912A42F}"/>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340E2197-BA1D-4C15-8A14-E6402EA8DBBE}"/>
              </a:ext>
            </a:extLst>
          </p:cNvPr>
          <p:cNvSpPr>
            <a:spLocks noGrp="1"/>
          </p:cNvSpPr>
          <p:nvPr>
            <p:ph idx="14"/>
          </p:nvPr>
        </p:nvSpPr>
        <p:spPr>
          <a:xfrm>
            <a:off x="4895998" y="1514475"/>
            <a:ext cx="3960001" cy="4537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BB14D2CC-FC79-41AD-BB7F-57110109ECF6}"/>
              </a:ext>
            </a:extLst>
          </p:cNvPr>
          <p:cNvSpPr>
            <a:spLocks noGrp="1"/>
          </p:cNvSpPr>
          <p:nvPr>
            <p:ph idx="13"/>
          </p:nvPr>
        </p:nvSpPr>
        <p:spPr>
          <a:xfrm>
            <a:off x="9151401" y="1514477"/>
            <a:ext cx="2617200" cy="3151734"/>
          </a:xfrm>
          <a:ln>
            <a:solidFill>
              <a:schemeClr val="tx2"/>
            </a:solid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25E6B72-5DD4-4FC1-9835-04DB9AB057E4}"/>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13128076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Content and Supporting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2FCA6-72B2-413C-A6BE-3185F470BCDC}"/>
              </a:ext>
            </a:extLst>
          </p:cNvPr>
          <p:cNvSpPr>
            <a:spLocks noGrp="1"/>
          </p:cNvSpPr>
          <p:nvPr>
            <p:ph sz="half" idx="1"/>
          </p:nvPr>
        </p:nvSpPr>
        <p:spPr>
          <a:xfrm>
            <a:off x="431798" y="1514475"/>
            <a:ext cx="6609600" cy="4537075"/>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8100D6E-A1E9-40F6-93CD-28FC42669E3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8A66832-37A8-43EE-90B0-A0FEE4B2DB45}"/>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7" name="Slide Number Placeholder 6">
            <a:extLst>
              <a:ext uri="{FF2B5EF4-FFF2-40B4-BE49-F238E27FC236}">
                <a16:creationId xmlns:a16="http://schemas.microsoft.com/office/drawing/2014/main" id="{0D7018EC-730C-4C7B-854F-52456BE546FD}"/>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itle 7">
            <a:extLst>
              <a:ext uri="{FF2B5EF4-FFF2-40B4-BE49-F238E27FC236}">
                <a16:creationId xmlns:a16="http://schemas.microsoft.com/office/drawing/2014/main" id="{2551D9AC-6990-4D9D-BD2F-9705466D19F7}"/>
              </a:ext>
            </a:extLst>
          </p:cNvPr>
          <p:cNvSpPr>
            <a:spLocks noGrp="1"/>
          </p:cNvSpPr>
          <p:nvPr>
            <p:ph type="title"/>
          </p:nvPr>
        </p:nvSpPr>
        <p:spPr/>
        <p:txBody>
          <a:bodyPr/>
          <a:lstStyle/>
          <a:p>
            <a:r>
              <a:rPr lang="en-US"/>
              <a:t>Click to edit Master title style</a:t>
            </a:r>
            <a:endParaRPr lang="en-GB"/>
          </a:p>
        </p:txBody>
      </p:sp>
      <p:sp>
        <p:nvSpPr>
          <p:cNvPr id="9" name="Content Placeholder 2">
            <a:extLst>
              <a:ext uri="{FF2B5EF4-FFF2-40B4-BE49-F238E27FC236}">
                <a16:creationId xmlns:a16="http://schemas.microsoft.com/office/drawing/2014/main" id="{661F996E-4EC4-43D3-B46B-B703C636A7B3}"/>
              </a:ext>
            </a:extLst>
          </p:cNvPr>
          <p:cNvSpPr>
            <a:spLocks noGrp="1"/>
          </p:cNvSpPr>
          <p:nvPr>
            <p:ph idx="13"/>
          </p:nvPr>
        </p:nvSpPr>
        <p:spPr>
          <a:xfrm>
            <a:off x="8109802" y="1514476"/>
            <a:ext cx="3650400" cy="4522786"/>
          </a:xfrm>
          <a:solidFill>
            <a:schemeClr val="accent4"/>
          </a:solidFill>
          <a:ln>
            <a:noFill/>
          </a:ln>
        </p:spPr>
        <p:txBody>
          <a:bodyPr lIns="252000" tIns="288000" rIns="252000" bIns="288000">
            <a:noAutofit/>
          </a:bodyPr>
          <a:lstStyle>
            <a:lvl1pPr>
              <a:lnSpc>
                <a:spcPct val="114000"/>
              </a:lnSpc>
              <a:spcAft>
                <a:spcPts val="1400"/>
              </a:spcAft>
              <a:defRPr sz="1200">
                <a:solidFill>
                  <a:schemeClr val="tx2"/>
                </a:solidFill>
              </a:defRPr>
            </a:lvl1pPr>
            <a:lvl2pPr>
              <a:lnSpc>
                <a:spcPct val="114000"/>
              </a:lnSpc>
              <a:spcAft>
                <a:spcPts val="0"/>
              </a:spcAft>
              <a:defRPr sz="1200">
                <a:solidFill>
                  <a:schemeClr val="tx2"/>
                </a:solidFill>
              </a:defRPr>
            </a:lvl2pPr>
            <a:lvl3pPr>
              <a:lnSpc>
                <a:spcPct val="114000"/>
              </a:lnSpc>
              <a:spcAft>
                <a:spcPts val="1400"/>
              </a:spcAft>
              <a:defRPr sz="1200">
                <a:solidFill>
                  <a:schemeClr val="tx2"/>
                </a:solidFill>
              </a:defRPr>
            </a:lvl3pPr>
            <a:lvl4pPr>
              <a:lnSpc>
                <a:spcPct val="114000"/>
              </a:lnSpc>
              <a:spcAft>
                <a:spcPts val="1400"/>
              </a:spcAft>
              <a:defRPr sz="1200">
                <a:solidFill>
                  <a:schemeClr val="tx2"/>
                </a:solidFill>
              </a:defRPr>
            </a:lvl4pPr>
            <a:lvl5pPr>
              <a:lnSpc>
                <a:spcPct val="114000"/>
              </a:lnSpc>
              <a:spcAft>
                <a:spcPts val="1400"/>
              </a:spcAf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80AB5483-D9FB-44AE-A8BD-BE73F3F7D8E7}"/>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47179322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CA1-383E-486D-8F21-9D68441519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3814C7-95FB-4569-B9BC-6EEA89D020F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F683768-288B-4291-8BB3-E2568AA3282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1B84D297-97B6-4C39-85D6-5C5EBC550FCE}"/>
              </a:ext>
            </a:extLst>
          </p:cNvPr>
          <p:cNvSpPr>
            <a:spLocks noGrp="1"/>
          </p:cNvSpPr>
          <p:nvPr>
            <p:ph type="sldNum" sz="quarter" idx="12"/>
          </p:nvPr>
        </p:nvSpPr>
        <p:spPr/>
        <p:txBody>
          <a:bodyPr/>
          <a:lstStyle/>
          <a:p>
            <a:fld id="{3BDE516C-3F92-4BBF-8982-23C2FBFA20B2}" type="slidenum">
              <a:rPr lang="en-GB" smtClean="0"/>
              <a:pPr/>
              <a:t>‹#›</a:t>
            </a:fld>
            <a:endParaRPr lang="en-GB" dirty="0"/>
          </a:p>
        </p:txBody>
      </p:sp>
      <p:sp>
        <p:nvSpPr>
          <p:cNvPr id="6" name="Content Placeholder 2">
            <a:extLst>
              <a:ext uri="{FF2B5EF4-FFF2-40B4-BE49-F238E27FC236}">
                <a16:creationId xmlns:a16="http://schemas.microsoft.com/office/drawing/2014/main" id="{C7BDF06A-EB67-4318-A90C-12AA3723458F}"/>
              </a:ext>
            </a:extLst>
          </p:cNvPr>
          <p:cNvSpPr>
            <a:spLocks noGrp="1"/>
          </p:cNvSpPr>
          <p:nvPr>
            <p:ph idx="1"/>
          </p:nvPr>
        </p:nvSpPr>
        <p:spPr>
          <a:xfrm>
            <a:off x="431799"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896A52D3-0000-4022-8C99-BDD72887BEE6}"/>
              </a:ext>
            </a:extLst>
          </p:cNvPr>
          <p:cNvSpPr>
            <a:spLocks noGrp="1"/>
          </p:cNvSpPr>
          <p:nvPr>
            <p:ph idx="13"/>
          </p:nvPr>
        </p:nvSpPr>
        <p:spPr>
          <a:xfrm>
            <a:off x="4386000"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5F2AE41-D03D-4CD6-A4D5-3CB05479105D}"/>
              </a:ext>
            </a:extLst>
          </p:cNvPr>
          <p:cNvSpPr>
            <a:spLocks noGrp="1"/>
          </p:cNvSpPr>
          <p:nvPr>
            <p:ph idx="14"/>
          </p:nvPr>
        </p:nvSpPr>
        <p:spPr>
          <a:xfrm>
            <a:off x="8340201" y="1514475"/>
            <a:ext cx="3420000"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646B04C-2369-411C-B755-ADD6B482199E}"/>
              </a:ext>
            </a:extLst>
          </p:cNvPr>
          <p:cNvSpPr>
            <a:spLocks noGrp="1"/>
          </p:cNvSpPr>
          <p:nvPr>
            <p:ph type="body" sz="quarter" idx="15"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19737362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umbere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835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5761200"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4357200"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4357201"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4357201"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968660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8282601" y="2646000"/>
            <a:ext cx="347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8282602" y="3384001"/>
            <a:ext cx="3477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8282602" y="3192087"/>
            <a:ext cx="347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76FC7CA3-7413-4DEF-90FC-806893EA0CDA}"/>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13248896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umbered 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439799"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4367391"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3312733"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331273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331273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7201667"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6193667"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6193667"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6193667"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9074602" y="2646000"/>
            <a:ext cx="2685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9074603" y="3384000"/>
            <a:ext cx="2685600" cy="2667550"/>
          </a:xfrm>
          <a:solidFill>
            <a:schemeClr val="accent4"/>
          </a:solidFill>
        </p:spPr>
        <p:txBody>
          <a:bodyPr lIns="144000" tIns="144000" rIns="144000" bIns="144000"/>
          <a:lstStyle>
            <a:lvl1pPr algn="ctr">
              <a:defRPr sz="12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9074603" y="3192087"/>
            <a:ext cx="268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10082602" y="1514475"/>
            <a:ext cx="669600" cy="669600"/>
          </a:xfrm>
          <a:solidFill>
            <a:schemeClr val="tx2"/>
          </a:solidFill>
        </p:spPr>
        <p:txBody>
          <a:bodyPr anchor="ctr"/>
          <a:lstStyle>
            <a:lvl1pPr algn="ctr">
              <a:lnSpc>
                <a:spcPct val="100000"/>
              </a:lnSpc>
              <a:defRPr sz="3000">
                <a:solidFill>
                  <a:schemeClr val="bg1"/>
                </a:solidFill>
                <a:latin typeface="+mj-lt"/>
              </a:defRPr>
            </a:lvl1pPr>
          </a:lstStyle>
          <a:p>
            <a:pPr lvl="0"/>
            <a:r>
              <a:rPr lang="en-US" dirty="0"/>
              <a:t>0</a:t>
            </a:r>
            <a:endParaRPr lang="en-GB" dirty="0"/>
          </a:p>
        </p:txBody>
      </p:sp>
      <p:sp>
        <p:nvSpPr>
          <p:cNvPr id="26" name="Text Placeholder 7">
            <a:extLst>
              <a:ext uri="{FF2B5EF4-FFF2-40B4-BE49-F238E27FC236}">
                <a16:creationId xmlns:a16="http://schemas.microsoft.com/office/drawing/2014/main" id="{E6464DE9-BCD3-496A-9522-706BF1174A7E}"/>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630583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umbered Fiv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451C-4E9A-4765-A186-4970CFF820A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65F8B4-2456-4EFB-BBF1-2C2252CFBAD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8682446C-35EE-4AEA-A14B-B9AA5FA74C2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84DF7D12-80A3-4DE8-9510-0289A40AC39D}"/>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Text Placeholder 6">
            <a:extLst>
              <a:ext uri="{FF2B5EF4-FFF2-40B4-BE49-F238E27FC236}">
                <a16:creationId xmlns:a16="http://schemas.microsoft.com/office/drawing/2014/main" id="{C667C973-A3E2-469A-A4F0-C05F238FA4E0}"/>
              </a:ext>
            </a:extLst>
          </p:cNvPr>
          <p:cNvSpPr>
            <a:spLocks noGrp="1"/>
          </p:cNvSpPr>
          <p:nvPr>
            <p:ph type="body" sz="quarter" idx="13" hasCustomPrompt="1"/>
          </p:nvPr>
        </p:nvSpPr>
        <p:spPr>
          <a:xfrm>
            <a:off x="1159697"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9" name="Text Placeholder 8">
            <a:extLst>
              <a:ext uri="{FF2B5EF4-FFF2-40B4-BE49-F238E27FC236}">
                <a16:creationId xmlns:a16="http://schemas.microsoft.com/office/drawing/2014/main" id="{2DFDB646-991C-4518-BDEE-A43ACF776A77}"/>
              </a:ext>
            </a:extLst>
          </p:cNvPr>
          <p:cNvSpPr>
            <a:spLocks noGrp="1"/>
          </p:cNvSpPr>
          <p:nvPr>
            <p:ph type="body" sz="quarter" idx="14"/>
          </p:nvPr>
        </p:nvSpPr>
        <p:spPr>
          <a:xfrm>
            <a:off x="431799"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2348AB0A-AC54-477F-836D-2A6D8990E5E8}"/>
              </a:ext>
            </a:extLst>
          </p:cNvPr>
          <p:cNvSpPr>
            <a:spLocks noGrp="1"/>
          </p:cNvSpPr>
          <p:nvPr>
            <p:ph type="body" sz="quarter" idx="15"/>
          </p:nvPr>
        </p:nvSpPr>
        <p:spPr>
          <a:xfrm>
            <a:off x="431800"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EDC7166-4634-4FD6-82A6-D52B8BF8772A}"/>
              </a:ext>
            </a:extLst>
          </p:cNvPr>
          <p:cNvCxnSpPr/>
          <p:nvPr userDrawn="1"/>
        </p:nvCxnSpPr>
        <p:spPr>
          <a:xfrm>
            <a:off x="431800"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D6F1ED8B-C990-4C39-BC44-3E63CC5E52A5}"/>
              </a:ext>
            </a:extLst>
          </p:cNvPr>
          <p:cNvSpPr>
            <a:spLocks noGrp="1"/>
          </p:cNvSpPr>
          <p:nvPr>
            <p:ph type="body" sz="quarter" idx="16" hasCustomPrompt="1"/>
          </p:nvPr>
        </p:nvSpPr>
        <p:spPr>
          <a:xfrm>
            <a:off x="3460602"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4" name="Text Placeholder 8">
            <a:extLst>
              <a:ext uri="{FF2B5EF4-FFF2-40B4-BE49-F238E27FC236}">
                <a16:creationId xmlns:a16="http://schemas.microsoft.com/office/drawing/2014/main" id="{03C5158E-9C8F-484C-A969-FF9CCC397A63}"/>
              </a:ext>
            </a:extLst>
          </p:cNvPr>
          <p:cNvSpPr>
            <a:spLocks noGrp="1"/>
          </p:cNvSpPr>
          <p:nvPr>
            <p:ph type="body" sz="quarter" idx="17"/>
          </p:nvPr>
        </p:nvSpPr>
        <p:spPr>
          <a:xfrm>
            <a:off x="273160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DC99DCDC-9F6C-4271-9139-8F001C69E1DA}"/>
              </a:ext>
            </a:extLst>
          </p:cNvPr>
          <p:cNvSpPr>
            <a:spLocks noGrp="1"/>
          </p:cNvSpPr>
          <p:nvPr>
            <p:ph type="body" sz="quarter" idx="18"/>
          </p:nvPr>
        </p:nvSpPr>
        <p:spPr>
          <a:xfrm>
            <a:off x="2731602"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A91CBEBD-5F68-41B4-A535-7691859F9C04}"/>
              </a:ext>
            </a:extLst>
          </p:cNvPr>
          <p:cNvCxnSpPr/>
          <p:nvPr userDrawn="1"/>
        </p:nvCxnSpPr>
        <p:spPr>
          <a:xfrm>
            <a:off x="2731602"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750420-753D-472E-9B14-740342F60E2D}"/>
              </a:ext>
            </a:extLst>
          </p:cNvPr>
          <p:cNvSpPr>
            <a:spLocks noGrp="1"/>
          </p:cNvSpPr>
          <p:nvPr>
            <p:ph type="body" sz="quarter" idx="19" hasCustomPrompt="1"/>
          </p:nvPr>
        </p:nvSpPr>
        <p:spPr>
          <a:xfrm>
            <a:off x="5760405"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18" name="Text Placeholder 8">
            <a:extLst>
              <a:ext uri="{FF2B5EF4-FFF2-40B4-BE49-F238E27FC236}">
                <a16:creationId xmlns:a16="http://schemas.microsoft.com/office/drawing/2014/main" id="{8FF503F2-A83B-48A2-B443-67FE5062447A}"/>
              </a:ext>
            </a:extLst>
          </p:cNvPr>
          <p:cNvSpPr>
            <a:spLocks noGrp="1"/>
          </p:cNvSpPr>
          <p:nvPr>
            <p:ph type="body" sz="quarter" idx="20"/>
          </p:nvPr>
        </p:nvSpPr>
        <p:spPr>
          <a:xfrm>
            <a:off x="5031405"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9B2E3134-C521-45BD-AE5A-DFBC86252C0D}"/>
              </a:ext>
            </a:extLst>
          </p:cNvPr>
          <p:cNvSpPr>
            <a:spLocks noGrp="1"/>
          </p:cNvSpPr>
          <p:nvPr>
            <p:ph type="body" sz="quarter" idx="21"/>
          </p:nvPr>
        </p:nvSpPr>
        <p:spPr>
          <a:xfrm>
            <a:off x="5031405"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0" name="Straight Connector 19">
            <a:extLst>
              <a:ext uri="{FF2B5EF4-FFF2-40B4-BE49-F238E27FC236}">
                <a16:creationId xmlns:a16="http://schemas.microsoft.com/office/drawing/2014/main" id="{84AB294C-9173-4601-8A56-1FBD745C5FE6}"/>
              </a:ext>
            </a:extLst>
          </p:cNvPr>
          <p:cNvCxnSpPr/>
          <p:nvPr userDrawn="1"/>
        </p:nvCxnSpPr>
        <p:spPr>
          <a:xfrm>
            <a:off x="5031405"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7092FD30-9D72-4B02-A037-AF2D78360831}"/>
              </a:ext>
            </a:extLst>
          </p:cNvPr>
          <p:cNvSpPr>
            <a:spLocks noGrp="1"/>
          </p:cNvSpPr>
          <p:nvPr>
            <p:ph type="body" sz="quarter" idx="22"/>
          </p:nvPr>
        </p:nvSpPr>
        <p:spPr>
          <a:xfrm>
            <a:off x="7331208"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8">
            <a:extLst>
              <a:ext uri="{FF2B5EF4-FFF2-40B4-BE49-F238E27FC236}">
                <a16:creationId xmlns:a16="http://schemas.microsoft.com/office/drawing/2014/main" id="{2830C6B5-BBD5-4284-A03F-B3A6E3C03D3F}"/>
              </a:ext>
            </a:extLst>
          </p:cNvPr>
          <p:cNvSpPr>
            <a:spLocks noGrp="1"/>
          </p:cNvSpPr>
          <p:nvPr>
            <p:ph type="body" sz="quarter" idx="23"/>
          </p:nvPr>
        </p:nvSpPr>
        <p:spPr>
          <a:xfrm>
            <a:off x="7331208"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3" name="Straight Connector 22">
            <a:extLst>
              <a:ext uri="{FF2B5EF4-FFF2-40B4-BE49-F238E27FC236}">
                <a16:creationId xmlns:a16="http://schemas.microsoft.com/office/drawing/2014/main" id="{7BE8B903-CA85-4A4D-935C-82CD1A08F476}"/>
              </a:ext>
            </a:extLst>
          </p:cNvPr>
          <p:cNvCxnSpPr/>
          <p:nvPr userDrawn="1"/>
        </p:nvCxnSpPr>
        <p:spPr>
          <a:xfrm>
            <a:off x="7331208"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0A2DB4CA-254A-41F6-B584-F5CF90B2B585}"/>
              </a:ext>
            </a:extLst>
          </p:cNvPr>
          <p:cNvSpPr>
            <a:spLocks noGrp="1"/>
          </p:cNvSpPr>
          <p:nvPr>
            <p:ph type="body" sz="quarter" idx="24" hasCustomPrompt="1"/>
          </p:nvPr>
        </p:nvSpPr>
        <p:spPr>
          <a:xfrm>
            <a:off x="8060208"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25" name="Text Placeholder 8">
            <a:extLst>
              <a:ext uri="{FF2B5EF4-FFF2-40B4-BE49-F238E27FC236}">
                <a16:creationId xmlns:a16="http://schemas.microsoft.com/office/drawing/2014/main" id="{3ADF21AA-570B-4E02-AE4D-CF6D16218730}"/>
              </a:ext>
            </a:extLst>
          </p:cNvPr>
          <p:cNvSpPr>
            <a:spLocks noGrp="1"/>
          </p:cNvSpPr>
          <p:nvPr>
            <p:ph type="body" sz="quarter" idx="25"/>
          </p:nvPr>
        </p:nvSpPr>
        <p:spPr>
          <a:xfrm>
            <a:off x="9631012" y="2646000"/>
            <a:ext cx="2127600" cy="314749"/>
          </a:xfrm>
        </p:spPr>
        <p:txBody>
          <a:bodyPr/>
          <a:lstStyle>
            <a:lvl1pPr algn="ctr">
              <a:lnSpc>
                <a:spcPct val="85000"/>
              </a:lnSpc>
              <a:defRPr sz="1800" b="1" cap="all" baseline="0">
                <a:solidFill>
                  <a:schemeClr val="tx2"/>
                </a:solidFill>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E29E4D25-6B29-4D02-99CF-6656999CB244}"/>
              </a:ext>
            </a:extLst>
          </p:cNvPr>
          <p:cNvSpPr>
            <a:spLocks noGrp="1"/>
          </p:cNvSpPr>
          <p:nvPr>
            <p:ph type="body" sz="quarter" idx="26"/>
          </p:nvPr>
        </p:nvSpPr>
        <p:spPr>
          <a:xfrm>
            <a:off x="9631013" y="3384000"/>
            <a:ext cx="2127600" cy="2667550"/>
          </a:xfrm>
          <a:solidFill>
            <a:schemeClr val="accent4"/>
          </a:solidFill>
        </p:spPr>
        <p:txBody>
          <a:bodyPr lIns="144000" tIns="144000" rIns="144000" bIns="144000"/>
          <a:lstStyle>
            <a:lvl1pPr algn="ctr">
              <a:defRPr sz="1000">
                <a:latin typeface="+mn-lt"/>
                <a:ea typeface="Open Sans SemiBold" panose="020B0706030804020204" pitchFamily="34" charset="0"/>
                <a:cs typeface="Open Sans SemiBold" panose="020B0706030804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9A5EE914-CEF9-4373-9BA5-B324AFB60228}"/>
              </a:ext>
            </a:extLst>
          </p:cNvPr>
          <p:cNvCxnSpPr/>
          <p:nvPr userDrawn="1"/>
        </p:nvCxnSpPr>
        <p:spPr>
          <a:xfrm>
            <a:off x="9631013" y="3192087"/>
            <a:ext cx="2127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9F61DFFF-78C8-4B63-BC6F-C90991B50D36}"/>
              </a:ext>
            </a:extLst>
          </p:cNvPr>
          <p:cNvSpPr>
            <a:spLocks noGrp="1"/>
          </p:cNvSpPr>
          <p:nvPr>
            <p:ph type="body" sz="quarter" idx="27" hasCustomPrompt="1"/>
          </p:nvPr>
        </p:nvSpPr>
        <p:spPr>
          <a:xfrm>
            <a:off x="10362703" y="1514475"/>
            <a:ext cx="669600" cy="669600"/>
          </a:xfrm>
          <a:solidFill>
            <a:schemeClr val="tx2"/>
          </a:solidFill>
        </p:spPr>
        <p:txBody>
          <a:bodyPr anchor="ctr"/>
          <a:lstStyle>
            <a:lvl1pPr algn="ctr">
              <a:lnSpc>
                <a:spcPct val="100000"/>
              </a:lnSpc>
              <a:defRPr sz="3500">
                <a:solidFill>
                  <a:schemeClr val="bg1"/>
                </a:solidFill>
                <a:latin typeface="+mj-lt"/>
              </a:defRPr>
            </a:lvl1pPr>
          </a:lstStyle>
          <a:p>
            <a:pPr lvl="0"/>
            <a:r>
              <a:rPr lang="en-US" dirty="0"/>
              <a:t>0</a:t>
            </a:r>
            <a:endParaRPr lang="en-GB" dirty="0"/>
          </a:p>
        </p:txBody>
      </p:sp>
      <p:sp>
        <p:nvSpPr>
          <p:cNvPr id="30" name="Text Placeholder 7">
            <a:extLst>
              <a:ext uri="{FF2B5EF4-FFF2-40B4-BE49-F238E27FC236}">
                <a16:creationId xmlns:a16="http://schemas.microsoft.com/office/drawing/2014/main" id="{1CD39CBA-3E5A-4793-BA90-64852BEE97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8842607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25668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3313013" y="1514475"/>
            <a:ext cx="84456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AE8088F2-DD6E-4633-AB73-988E1499B511}"/>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99929214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BF-E546-4DAB-8910-00EE232B27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799" y="1764001"/>
            <a:ext cx="4116013" cy="4032000"/>
          </a:xfrm>
          <a:solidFill>
            <a:schemeClr val="bg1">
              <a:lumMod val="95000"/>
            </a:schemeClr>
          </a:solidFill>
        </p:spPr>
        <p:txBody>
          <a:bodyPr lIns="360000" tIns="324000" rIns="360000" b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7">
            <a:extLst>
              <a:ext uri="{FF2B5EF4-FFF2-40B4-BE49-F238E27FC236}">
                <a16:creationId xmlns:a16="http://schemas.microsoft.com/office/drawing/2014/main" id="{770A9A71-335E-4F98-A8BE-E03A73DAE2DC}"/>
              </a:ext>
            </a:extLst>
          </p:cNvPr>
          <p:cNvSpPr>
            <a:spLocks noGrp="1"/>
          </p:cNvSpPr>
          <p:nvPr>
            <p:ph type="pic" sz="quarter" idx="13"/>
          </p:nvPr>
        </p:nvSpPr>
        <p:spPr>
          <a:xfrm>
            <a:off x="4547813" y="1514475"/>
            <a:ext cx="7210800" cy="4537074"/>
          </a:xfrm>
          <a:solidFill>
            <a:schemeClr val="bg1">
              <a:lumMod val="85000"/>
            </a:schemeClr>
          </a:solidFill>
        </p:spPr>
        <p:txBody>
          <a:bodyPr/>
          <a:lstStyle/>
          <a:p>
            <a:r>
              <a:rPr lang="en-US"/>
              <a:t>Click icon to add picture</a:t>
            </a:r>
            <a:endParaRPr lang="en-GB"/>
          </a:p>
        </p:txBody>
      </p:sp>
      <p:sp>
        <p:nvSpPr>
          <p:cNvPr id="9" name="Text Placeholder 7">
            <a:extLst>
              <a:ext uri="{FF2B5EF4-FFF2-40B4-BE49-F238E27FC236}">
                <a16:creationId xmlns:a16="http://schemas.microsoft.com/office/drawing/2014/main" id="{847520D2-EB4F-4465-81C0-A2C0BC5CE6D2}"/>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3266388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188F0-8ED0-46FE-9784-17AB82F1BD55}"/>
              </a:ext>
            </a:extLst>
          </p:cNvPr>
          <p:cNvSpPr>
            <a:spLocks noGrp="1"/>
          </p:cNvSpPr>
          <p:nvPr>
            <p:ph type="body" idx="1"/>
          </p:nvPr>
        </p:nvSpPr>
        <p:spPr>
          <a:xfrm>
            <a:off x="431799" y="1514475"/>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6AF83-CDE2-4E39-8E87-A39195D2FF8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C14E3B2-3E92-45D5-89B9-3E25877D4AD9}"/>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724D3CD-D18F-4189-A0D3-AC2965A818F9}"/>
              </a:ext>
            </a:extLst>
          </p:cNvPr>
          <p:cNvSpPr>
            <a:spLocks noGrp="1"/>
          </p:cNvSpPr>
          <p:nvPr>
            <p:ph type="sldNum" sz="quarter" idx="12"/>
          </p:nvPr>
        </p:nvSpPr>
        <p:spPr/>
        <p:txBody>
          <a:bodyPr/>
          <a:lstStyle/>
          <a:p>
            <a:fld id="{3BDE516C-3F92-4BBF-8982-23C2FBFA20B2}" type="slidenum">
              <a:rPr lang="en-GB" smtClean="0"/>
              <a:t>‹#›</a:t>
            </a:fld>
            <a:endParaRPr lang="en-GB"/>
          </a:p>
        </p:txBody>
      </p:sp>
      <p:sp>
        <p:nvSpPr>
          <p:cNvPr id="8" name="Text Placeholder 2">
            <a:extLst>
              <a:ext uri="{FF2B5EF4-FFF2-40B4-BE49-F238E27FC236}">
                <a16:creationId xmlns:a16="http://schemas.microsoft.com/office/drawing/2014/main" id="{2CC1FAEF-510B-4F92-B2D9-30EE3144A1CC}"/>
              </a:ext>
            </a:extLst>
          </p:cNvPr>
          <p:cNvSpPr>
            <a:spLocks noGrp="1"/>
          </p:cNvSpPr>
          <p:nvPr>
            <p:ph type="body" idx="13"/>
          </p:nvPr>
        </p:nvSpPr>
        <p:spPr>
          <a:xfrm>
            <a:off x="3564000" y="1524000"/>
            <a:ext cx="2876666" cy="4522787"/>
          </a:xfrm>
          <a:solidFill>
            <a:schemeClr val="accent4"/>
          </a:solidFill>
        </p:spPr>
        <p:txBody>
          <a:bodyPr lIns="216000" tIns="216000" rIns="216000" bIns="216000"/>
          <a:lstStyle>
            <a:lvl1pPr marL="0" indent="0">
              <a:lnSpc>
                <a:spcPct val="113000"/>
              </a:lnSpc>
              <a:spcAft>
                <a:spcPts val="1640"/>
              </a:spcAft>
              <a:buClr>
                <a:schemeClr val="bg2"/>
              </a:buClr>
              <a:buFont typeface="+mj-lt"/>
              <a:buNone/>
              <a:tabLst>
                <a:tab pos="324000" algn="l"/>
              </a:tabLst>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02202BA7-41A2-478B-8E1B-2795E8E87285}"/>
              </a:ext>
            </a:extLst>
          </p:cNvPr>
          <p:cNvSpPr>
            <a:spLocks noGrp="1"/>
          </p:cNvSpPr>
          <p:nvPr>
            <p:ph type="title" hasCustomPrompt="1"/>
          </p:nvPr>
        </p:nvSpPr>
        <p:spPr/>
        <p:txBody>
          <a:bodyPr/>
          <a:lstStyle>
            <a:lvl1pPr>
              <a:defRPr/>
            </a:lvl1pPr>
          </a:lstStyle>
          <a:p>
            <a:r>
              <a:rPr lang="en-US" dirty="0" err="1"/>
              <a:t>xxxxxxxxxxxxxxxxxxxxxx</a:t>
            </a:r>
            <a:endParaRPr lang="en-GB" dirty="0"/>
          </a:p>
        </p:txBody>
      </p:sp>
    </p:spTree>
    <p:extLst>
      <p:ext uri="{BB962C8B-B14F-4D97-AF65-F5344CB8AC3E}">
        <p14:creationId xmlns:p14="http://schemas.microsoft.com/office/powerpoint/2010/main" val="115022574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Dark">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431800" y="5011633"/>
            <a:ext cx="3798000" cy="1495530"/>
          </a:xfrm>
          <a:solidFill>
            <a:schemeClr val="tx2"/>
          </a:solidFill>
        </p:spPr>
        <p:txBody>
          <a:bodyPr wrap="square" lIns="324000" tIns="288000" rIns="324000" bIns="288000" anchor="b">
            <a:spAutoFit/>
          </a:bodyPr>
          <a:lstStyle>
            <a:lvl1pPr>
              <a:defRPr sz="1800" b="1">
                <a:solidFill>
                  <a:schemeClr val="bg1"/>
                </a:solidFill>
                <a:latin typeface="+mj-lt"/>
              </a:defRPr>
            </a:lvl1pPr>
            <a:lvl2pPr>
              <a:defRPr>
                <a:solidFill>
                  <a:schemeClr val="bg1"/>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A874246D-F0E0-4A96-94B0-7F136A2E9A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142753981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ull Bleed Image and Caption">
    <p:bg>
      <p:bgPr>
        <a:solidFill>
          <a:schemeClr val="bg1">
            <a:lumMod val="85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75992FD-A72F-48F8-A061-15F8E72AA5D7}"/>
              </a:ext>
            </a:extLst>
          </p:cNvPr>
          <p:cNvSpPr>
            <a:spLocks noGrp="1"/>
          </p:cNvSpPr>
          <p:nvPr>
            <p:ph type="body" sz="quarter" idx="14"/>
          </p:nvPr>
        </p:nvSpPr>
        <p:spPr>
          <a:xfrm>
            <a:off x="755999" y="5615480"/>
            <a:ext cx="5340001" cy="600870"/>
          </a:xfrm>
          <a:noFill/>
        </p:spPr>
        <p:txBody>
          <a:bodyPr wrap="square" lIns="0" tIns="0" rIns="0" bIns="0" anchor="b">
            <a:spAutoFit/>
          </a:bodyPr>
          <a:lstStyle>
            <a:lvl1pPr>
              <a:defRPr sz="1800" b="1">
                <a:solidFill>
                  <a:schemeClr val="tx2"/>
                </a:solidFill>
                <a:latin typeface="+mj-lt"/>
              </a:defRPr>
            </a:lvl1pPr>
            <a:lvl2pPr>
              <a:defRPr>
                <a:solidFill>
                  <a:schemeClr val="tx2"/>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24AA80BC-5208-4993-A501-2943AF03A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37118676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09BD25-41BC-4949-ABAA-1C71C281891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D038BC4-404D-4A08-9229-9F2114C9A272}"/>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D48CC1AE-BCAD-4806-928D-CD3DB7ADF1F1}"/>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1514476"/>
            <a:ext cx="5220000" cy="4537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C61374D-BD3D-43AD-B7B0-FD2E562F2F26}"/>
              </a:ext>
            </a:extLst>
          </p:cNvPr>
          <p:cNvCxnSpPr/>
          <p:nvPr userDrawn="1"/>
        </p:nvCxnSpPr>
        <p:spPr>
          <a:xfrm>
            <a:off x="431800" y="1224000"/>
            <a:ext cx="5220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523875"/>
            <a:ext cx="5220000" cy="493888"/>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custGeom>
            <a:avLst/>
            <a:gdLst>
              <a:gd name="T0" fmla="*/ 7550 w 8977"/>
              <a:gd name="T1" fmla="*/ 9455 h 10096"/>
              <a:gd name="T2" fmla="*/ 7543 w 8977"/>
              <a:gd name="T3" fmla="*/ 9514 h 10096"/>
              <a:gd name="T4" fmla="*/ 7484 w 8977"/>
              <a:gd name="T5" fmla="*/ 9528 h 10096"/>
              <a:gd name="T6" fmla="*/ 7512 w 8977"/>
              <a:gd name="T7" fmla="*/ 9381 h 10096"/>
              <a:gd name="T8" fmla="*/ 8977 w 8977"/>
              <a:gd name="T9" fmla="*/ 0 h 10096"/>
              <a:gd name="T10" fmla="*/ 0 w 8977"/>
              <a:gd name="T11" fmla="*/ 10096 h 10096"/>
              <a:gd name="T12" fmla="*/ 8977 w 8977"/>
              <a:gd name="T13" fmla="*/ 0 h 10096"/>
              <a:gd name="T14" fmla="*/ 6469 w 8977"/>
              <a:gd name="T15" fmla="*/ 9521 h 10096"/>
              <a:gd name="T16" fmla="*/ 6534 w 8977"/>
              <a:gd name="T17" fmla="*/ 9586 h 10096"/>
              <a:gd name="T18" fmla="*/ 6754 w 8977"/>
              <a:gd name="T19" fmla="*/ 9323 h 10096"/>
              <a:gd name="T20" fmla="*/ 6643 w 8977"/>
              <a:gd name="T21" fmla="*/ 9414 h 10096"/>
              <a:gd name="T22" fmla="*/ 6531 w 8977"/>
              <a:gd name="T23" fmla="*/ 9323 h 10096"/>
              <a:gd name="T24" fmla="*/ 6610 w 8977"/>
              <a:gd name="T25" fmla="*/ 9586 h 10096"/>
              <a:gd name="T26" fmla="*/ 6675 w 8977"/>
              <a:gd name="T27" fmla="*/ 9488 h 10096"/>
              <a:gd name="T28" fmla="*/ 6993 w 8977"/>
              <a:gd name="T29" fmla="*/ 9455 h 10096"/>
              <a:gd name="T30" fmla="*/ 6967 w 8977"/>
              <a:gd name="T31" fmla="*/ 9351 h 10096"/>
              <a:gd name="T32" fmla="*/ 6820 w 8977"/>
              <a:gd name="T33" fmla="*/ 9351 h 10096"/>
              <a:gd name="T34" fmla="*/ 6793 w 8977"/>
              <a:gd name="T35" fmla="*/ 9455 h 10096"/>
              <a:gd name="T36" fmla="*/ 6820 w 8977"/>
              <a:gd name="T37" fmla="*/ 9559 h 10096"/>
              <a:gd name="T38" fmla="*/ 6967 w 8977"/>
              <a:gd name="T39" fmla="*/ 9559 h 10096"/>
              <a:gd name="T40" fmla="*/ 6993 w 8977"/>
              <a:gd name="T41" fmla="*/ 9455 h 10096"/>
              <a:gd name="T42" fmla="*/ 7226 w 8977"/>
              <a:gd name="T43" fmla="*/ 9323 h 10096"/>
              <a:gd name="T44" fmla="*/ 7142 w 8977"/>
              <a:gd name="T45" fmla="*/ 9323 h 10096"/>
              <a:gd name="T46" fmla="*/ 7085 w 8977"/>
              <a:gd name="T47" fmla="*/ 9586 h 10096"/>
              <a:gd name="T48" fmla="*/ 7150 w 8977"/>
              <a:gd name="T49" fmla="*/ 9454 h 10096"/>
              <a:gd name="T50" fmla="*/ 7290 w 8977"/>
              <a:gd name="T51" fmla="*/ 9586 h 10096"/>
              <a:gd name="T52" fmla="*/ 7615 w 8977"/>
              <a:gd name="T53" fmla="*/ 9455 h 10096"/>
              <a:gd name="T54" fmla="*/ 7587 w 8977"/>
              <a:gd name="T55" fmla="*/ 9349 h 10096"/>
              <a:gd name="T56" fmla="*/ 7419 w 8977"/>
              <a:gd name="T57" fmla="*/ 9323 h 10096"/>
              <a:gd name="T58" fmla="*/ 7517 w 8977"/>
              <a:gd name="T59" fmla="*/ 9586 h 10096"/>
              <a:gd name="T60" fmla="*/ 7613 w 8977"/>
              <a:gd name="T61" fmla="*/ 9512 h 10096"/>
              <a:gd name="T62" fmla="*/ 7952 w 8977"/>
              <a:gd name="T63" fmla="*/ 9323 h 10096"/>
              <a:gd name="T64" fmla="*/ 7781 w 8977"/>
              <a:gd name="T65" fmla="*/ 9586 h 10096"/>
              <a:gd name="T66" fmla="*/ 7952 w 8977"/>
              <a:gd name="T67" fmla="*/ 9528 h 10096"/>
              <a:gd name="T68" fmla="*/ 7846 w 8977"/>
              <a:gd name="T69" fmla="*/ 9482 h 10096"/>
              <a:gd name="T70" fmla="*/ 7943 w 8977"/>
              <a:gd name="T71" fmla="*/ 9425 h 10096"/>
              <a:gd name="T72" fmla="*/ 7846 w 8977"/>
              <a:gd name="T73" fmla="*/ 9381 h 10096"/>
              <a:gd name="T74" fmla="*/ 7952 w 8977"/>
              <a:gd name="T75" fmla="*/ 9323 h 10096"/>
              <a:gd name="T76" fmla="*/ 8287 w 8977"/>
              <a:gd name="T77" fmla="*/ 9456 h 10096"/>
              <a:gd name="T78" fmla="*/ 8332 w 8977"/>
              <a:gd name="T79" fmla="*/ 9393 h 10096"/>
              <a:gd name="T80" fmla="*/ 8316 w 8977"/>
              <a:gd name="T81" fmla="*/ 9343 h 10096"/>
              <a:gd name="T82" fmla="*/ 8260 w 8977"/>
              <a:gd name="T83" fmla="*/ 9323 h 10096"/>
              <a:gd name="T84" fmla="*/ 8153 w 8977"/>
              <a:gd name="T85" fmla="*/ 9586 h 10096"/>
              <a:gd name="T86" fmla="*/ 8221 w 8977"/>
              <a:gd name="T87" fmla="*/ 9481 h 10096"/>
              <a:gd name="T88" fmla="*/ 8250 w 8977"/>
              <a:gd name="T89" fmla="*/ 9482 h 10096"/>
              <a:gd name="T90" fmla="*/ 8261 w 8977"/>
              <a:gd name="T91" fmla="*/ 9500 h 10096"/>
              <a:gd name="T92" fmla="*/ 8262 w 8977"/>
              <a:gd name="T93" fmla="*/ 9536 h 10096"/>
              <a:gd name="T94" fmla="*/ 8262 w 8977"/>
              <a:gd name="T95" fmla="*/ 9560 h 10096"/>
              <a:gd name="T96" fmla="*/ 8262 w 8977"/>
              <a:gd name="T97" fmla="*/ 9586 h 10096"/>
              <a:gd name="T98" fmla="*/ 8330 w 8977"/>
              <a:gd name="T99" fmla="*/ 9515 h 10096"/>
              <a:gd name="T100" fmla="*/ 8287 w 8977"/>
              <a:gd name="T101" fmla="*/ 9456 h 10096"/>
              <a:gd name="T102" fmla="*/ 6868 w 8977"/>
              <a:gd name="T103" fmla="*/ 9390 h 10096"/>
              <a:gd name="T104" fmla="*/ 6867 w 8977"/>
              <a:gd name="T105" fmla="*/ 9519 h 10096"/>
              <a:gd name="T106" fmla="*/ 6920 w 8977"/>
              <a:gd name="T107" fmla="*/ 9519 h 10096"/>
              <a:gd name="T108" fmla="*/ 6919 w 8977"/>
              <a:gd name="T109" fmla="*/ 9390 h 10096"/>
              <a:gd name="T110" fmla="*/ 8235 w 8977"/>
              <a:gd name="T111" fmla="*/ 9373 h 10096"/>
              <a:gd name="T112" fmla="*/ 8221 w 8977"/>
              <a:gd name="T113" fmla="*/ 9434 h 10096"/>
              <a:gd name="T114" fmla="*/ 8257 w 8977"/>
              <a:gd name="T115" fmla="*/ 9426 h 10096"/>
              <a:gd name="T116" fmla="*/ 8257 w 8977"/>
              <a:gd name="T117" fmla="*/ 9380 h 10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7" h="10096">
                <a:moveTo>
                  <a:pt x="7543" y="9396"/>
                </a:moveTo>
                <a:cubicBezTo>
                  <a:pt x="7548" y="9403"/>
                  <a:pt x="7550" y="9422"/>
                  <a:pt x="7550" y="9455"/>
                </a:cubicBezTo>
                <a:cubicBezTo>
                  <a:pt x="7550" y="9476"/>
                  <a:pt x="7550" y="9490"/>
                  <a:pt x="7549" y="9498"/>
                </a:cubicBezTo>
                <a:cubicBezTo>
                  <a:pt x="7548" y="9505"/>
                  <a:pt x="7546" y="9510"/>
                  <a:pt x="7543" y="9514"/>
                </a:cubicBezTo>
                <a:cubicBezTo>
                  <a:pt x="7537" y="9524"/>
                  <a:pt x="7526" y="9528"/>
                  <a:pt x="7512" y="9528"/>
                </a:cubicBezTo>
                <a:cubicBezTo>
                  <a:pt x="7484" y="9528"/>
                  <a:pt x="7484" y="9528"/>
                  <a:pt x="7484" y="9528"/>
                </a:cubicBezTo>
                <a:cubicBezTo>
                  <a:pt x="7484" y="9381"/>
                  <a:pt x="7484" y="9381"/>
                  <a:pt x="7484" y="9381"/>
                </a:cubicBezTo>
                <a:cubicBezTo>
                  <a:pt x="7512" y="9381"/>
                  <a:pt x="7512" y="9381"/>
                  <a:pt x="7512" y="9381"/>
                </a:cubicBezTo>
                <a:cubicBezTo>
                  <a:pt x="7526" y="9381"/>
                  <a:pt x="7537" y="9386"/>
                  <a:pt x="7543" y="9396"/>
                </a:cubicBezTo>
                <a:close/>
                <a:moveTo>
                  <a:pt x="8977" y="0"/>
                </a:moveTo>
                <a:cubicBezTo>
                  <a:pt x="8977" y="10096"/>
                  <a:pt x="8977" y="10096"/>
                  <a:pt x="8977" y="10096"/>
                </a:cubicBezTo>
                <a:cubicBezTo>
                  <a:pt x="0" y="10096"/>
                  <a:pt x="0" y="10096"/>
                  <a:pt x="0" y="10096"/>
                </a:cubicBezTo>
                <a:cubicBezTo>
                  <a:pt x="0" y="0"/>
                  <a:pt x="0" y="0"/>
                  <a:pt x="0" y="0"/>
                </a:cubicBezTo>
                <a:lnTo>
                  <a:pt x="8977" y="0"/>
                </a:lnTo>
                <a:close/>
                <a:moveTo>
                  <a:pt x="6534" y="9521"/>
                </a:moveTo>
                <a:cubicBezTo>
                  <a:pt x="6469" y="9521"/>
                  <a:pt x="6469" y="9521"/>
                  <a:pt x="6469" y="9521"/>
                </a:cubicBezTo>
                <a:cubicBezTo>
                  <a:pt x="6469" y="9586"/>
                  <a:pt x="6469" y="9586"/>
                  <a:pt x="6469" y="9586"/>
                </a:cubicBezTo>
                <a:cubicBezTo>
                  <a:pt x="6534" y="9586"/>
                  <a:pt x="6534" y="9586"/>
                  <a:pt x="6534" y="9586"/>
                </a:cubicBezTo>
                <a:lnTo>
                  <a:pt x="6534" y="9521"/>
                </a:lnTo>
                <a:close/>
                <a:moveTo>
                  <a:pt x="6754" y="9323"/>
                </a:moveTo>
                <a:cubicBezTo>
                  <a:pt x="6684" y="9323"/>
                  <a:pt x="6684" y="9323"/>
                  <a:pt x="6684" y="9323"/>
                </a:cubicBezTo>
                <a:cubicBezTo>
                  <a:pt x="6643" y="9414"/>
                  <a:pt x="6643" y="9414"/>
                  <a:pt x="6643" y="9414"/>
                </a:cubicBezTo>
                <a:cubicBezTo>
                  <a:pt x="6601" y="9323"/>
                  <a:pt x="6601" y="9323"/>
                  <a:pt x="6601" y="9323"/>
                </a:cubicBezTo>
                <a:cubicBezTo>
                  <a:pt x="6531" y="9323"/>
                  <a:pt x="6531" y="9323"/>
                  <a:pt x="6531" y="9323"/>
                </a:cubicBezTo>
                <a:cubicBezTo>
                  <a:pt x="6610" y="9488"/>
                  <a:pt x="6610" y="9488"/>
                  <a:pt x="6610" y="9488"/>
                </a:cubicBezTo>
                <a:cubicBezTo>
                  <a:pt x="6610" y="9586"/>
                  <a:pt x="6610" y="9586"/>
                  <a:pt x="6610" y="9586"/>
                </a:cubicBezTo>
                <a:cubicBezTo>
                  <a:pt x="6675" y="9586"/>
                  <a:pt x="6675" y="9586"/>
                  <a:pt x="6675" y="9586"/>
                </a:cubicBezTo>
                <a:cubicBezTo>
                  <a:pt x="6675" y="9488"/>
                  <a:pt x="6675" y="9488"/>
                  <a:pt x="6675" y="9488"/>
                </a:cubicBezTo>
                <a:lnTo>
                  <a:pt x="6754" y="9323"/>
                </a:lnTo>
                <a:close/>
                <a:moveTo>
                  <a:pt x="6993" y="9455"/>
                </a:moveTo>
                <a:cubicBezTo>
                  <a:pt x="6993" y="9428"/>
                  <a:pt x="6992" y="9409"/>
                  <a:pt x="6990" y="9398"/>
                </a:cubicBezTo>
                <a:cubicBezTo>
                  <a:pt x="6987" y="9379"/>
                  <a:pt x="6979" y="9363"/>
                  <a:pt x="6967" y="9351"/>
                </a:cubicBezTo>
                <a:cubicBezTo>
                  <a:pt x="6947" y="9331"/>
                  <a:pt x="6923" y="9321"/>
                  <a:pt x="6893" y="9321"/>
                </a:cubicBezTo>
                <a:cubicBezTo>
                  <a:pt x="6864" y="9321"/>
                  <a:pt x="6840" y="9331"/>
                  <a:pt x="6820" y="9351"/>
                </a:cubicBezTo>
                <a:cubicBezTo>
                  <a:pt x="6808" y="9363"/>
                  <a:pt x="6800" y="9379"/>
                  <a:pt x="6796" y="9398"/>
                </a:cubicBezTo>
                <a:cubicBezTo>
                  <a:pt x="6794" y="9409"/>
                  <a:pt x="6793" y="9428"/>
                  <a:pt x="6793" y="9455"/>
                </a:cubicBezTo>
                <a:cubicBezTo>
                  <a:pt x="6793" y="9482"/>
                  <a:pt x="6794" y="9500"/>
                  <a:pt x="6796" y="9511"/>
                </a:cubicBezTo>
                <a:cubicBezTo>
                  <a:pt x="6800" y="9531"/>
                  <a:pt x="6808" y="9546"/>
                  <a:pt x="6820" y="9559"/>
                </a:cubicBezTo>
                <a:cubicBezTo>
                  <a:pt x="6840" y="9578"/>
                  <a:pt x="6864" y="9588"/>
                  <a:pt x="6893" y="9588"/>
                </a:cubicBezTo>
                <a:cubicBezTo>
                  <a:pt x="6923" y="9588"/>
                  <a:pt x="6947" y="9578"/>
                  <a:pt x="6967" y="9559"/>
                </a:cubicBezTo>
                <a:cubicBezTo>
                  <a:pt x="6979" y="9546"/>
                  <a:pt x="6987" y="9531"/>
                  <a:pt x="6990" y="9511"/>
                </a:cubicBezTo>
                <a:cubicBezTo>
                  <a:pt x="6992" y="9500"/>
                  <a:pt x="6993" y="9482"/>
                  <a:pt x="6993" y="9455"/>
                </a:cubicBezTo>
                <a:close/>
                <a:moveTo>
                  <a:pt x="7290" y="9323"/>
                </a:moveTo>
                <a:cubicBezTo>
                  <a:pt x="7226" y="9323"/>
                  <a:pt x="7226" y="9323"/>
                  <a:pt x="7226" y="9323"/>
                </a:cubicBezTo>
                <a:cubicBezTo>
                  <a:pt x="7226" y="9455"/>
                  <a:pt x="7226" y="9455"/>
                  <a:pt x="7226" y="9455"/>
                </a:cubicBezTo>
                <a:cubicBezTo>
                  <a:pt x="7142" y="9323"/>
                  <a:pt x="7142" y="9323"/>
                  <a:pt x="7142" y="9323"/>
                </a:cubicBezTo>
                <a:cubicBezTo>
                  <a:pt x="7085" y="9323"/>
                  <a:pt x="7085" y="9323"/>
                  <a:pt x="7085" y="9323"/>
                </a:cubicBezTo>
                <a:cubicBezTo>
                  <a:pt x="7085" y="9586"/>
                  <a:pt x="7085" y="9586"/>
                  <a:pt x="7085" y="9586"/>
                </a:cubicBezTo>
                <a:cubicBezTo>
                  <a:pt x="7150" y="9586"/>
                  <a:pt x="7150" y="9586"/>
                  <a:pt x="7150" y="9586"/>
                </a:cubicBezTo>
                <a:cubicBezTo>
                  <a:pt x="7150" y="9454"/>
                  <a:pt x="7150" y="9454"/>
                  <a:pt x="7150" y="9454"/>
                </a:cubicBezTo>
                <a:cubicBezTo>
                  <a:pt x="7234" y="9586"/>
                  <a:pt x="7234" y="9586"/>
                  <a:pt x="7234" y="9586"/>
                </a:cubicBezTo>
                <a:cubicBezTo>
                  <a:pt x="7290" y="9586"/>
                  <a:pt x="7290" y="9586"/>
                  <a:pt x="7290" y="9586"/>
                </a:cubicBezTo>
                <a:lnTo>
                  <a:pt x="7290" y="9323"/>
                </a:lnTo>
                <a:close/>
                <a:moveTo>
                  <a:pt x="7615" y="9455"/>
                </a:moveTo>
                <a:cubicBezTo>
                  <a:pt x="7615" y="9425"/>
                  <a:pt x="7614" y="9406"/>
                  <a:pt x="7613" y="9398"/>
                </a:cubicBezTo>
                <a:cubicBezTo>
                  <a:pt x="7609" y="9379"/>
                  <a:pt x="7601" y="9363"/>
                  <a:pt x="7587" y="9349"/>
                </a:cubicBezTo>
                <a:cubicBezTo>
                  <a:pt x="7570" y="9332"/>
                  <a:pt x="7547" y="9323"/>
                  <a:pt x="7517" y="9323"/>
                </a:cubicBezTo>
                <a:cubicBezTo>
                  <a:pt x="7419" y="9323"/>
                  <a:pt x="7419" y="9323"/>
                  <a:pt x="7419" y="9323"/>
                </a:cubicBezTo>
                <a:cubicBezTo>
                  <a:pt x="7419" y="9586"/>
                  <a:pt x="7419" y="9586"/>
                  <a:pt x="7419" y="9586"/>
                </a:cubicBezTo>
                <a:cubicBezTo>
                  <a:pt x="7517" y="9586"/>
                  <a:pt x="7517" y="9586"/>
                  <a:pt x="7517" y="9586"/>
                </a:cubicBezTo>
                <a:cubicBezTo>
                  <a:pt x="7547" y="9586"/>
                  <a:pt x="7570" y="9577"/>
                  <a:pt x="7587" y="9560"/>
                </a:cubicBezTo>
                <a:cubicBezTo>
                  <a:pt x="7601" y="9547"/>
                  <a:pt x="7609" y="9530"/>
                  <a:pt x="7613" y="9512"/>
                </a:cubicBezTo>
                <a:cubicBezTo>
                  <a:pt x="7614" y="9503"/>
                  <a:pt x="7615" y="9484"/>
                  <a:pt x="7615" y="9455"/>
                </a:cubicBezTo>
                <a:close/>
                <a:moveTo>
                  <a:pt x="7952" y="9323"/>
                </a:moveTo>
                <a:cubicBezTo>
                  <a:pt x="7781" y="9323"/>
                  <a:pt x="7781" y="9323"/>
                  <a:pt x="7781" y="9323"/>
                </a:cubicBezTo>
                <a:cubicBezTo>
                  <a:pt x="7781" y="9586"/>
                  <a:pt x="7781" y="9586"/>
                  <a:pt x="7781" y="9586"/>
                </a:cubicBezTo>
                <a:cubicBezTo>
                  <a:pt x="7952" y="9586"/>
                  <a:pt x="7952" y="9586"/>
                  <a:pt x="7952" y="9586"/>
                </a:cubicBezTo>
                <a:cubicBezTo>
                  <a:pt x="7952" y="9528"/>
                  <a:pt x="7952" y="9528"/>
                  <a:pt x="7952" y="9528"/>
                </a:cubicBezTo>
                <a:cubicBezTo>
                  <a:pt x="7846" y="9528"/>
                  <a:pt x="7846" y="9528"/>
                  <a:pt x="7846" y="9528"/>
                </a:cubicBezTo>
                <a:cubicBezTo>
                  <a:pt x="7846" y="9482"/>
                  <a:pt x="7846" y="9482"/>
                  <a:pt x="7846" y="9482"/>
                </a:cubicBezTo>
                <a:cubicBezTo>
                  <a:pt x="7943" y="9482"/>
                  <a:pt x="7943" y="9482"/>
                  <a:pt x="7943" y="9482"/>
                </a:cubicBezTo>
                <a:cubicBezTo>
                  <a:pt x="7943" y="9425"/>
                  <a:pt x="7943" y="9425"/>
                  <a:pt x="7943" y="9425"/>
                </a:cubicBezTo>
                <a:cubicBezTo>
                  <a:pt x="7846" y="9425"/>
                  <a:pt x="7846" y="9425"/>
                  <a:pt x="7846" y="9425"/>
                </a:cubicBezTo>
                <a:cubicBezTo>
                  <a:pt x="7846" y="9381"/>
                  <a:pt x="7846" y="9381"/>
                  <a:pt x="7846" y="9381"/>
                </a:cubicBezTo>
                <a:cubicBezTo>
                  <a:pt x="7952" y="9381"/>
                  <a:pt x="7952" y="9381"/>
                  <a:pt x="7952" y="9381"/>
                </a:cubicBezTo>
                <a:lnTo>
                  <a:pt x="7952" y="9323"/>
                </a:lnTo>
                <a:close/>
                <a:moveTo>
                  <a:pt x="8287" y="9456"/>
                </a:moveTo>
                <a:cubicBezTo>
                  <a:pt x="8287" y="9456"/>
                  <a:pt x="8287" y="9456"/>
                  <a:pt x="8287" y="9456"/>
                </a:cubicBezTo>
                <a:cubicBezTo>
                  <a:pt x="8303" y="9453"/>
                  <a:pt x="8314" y="9447"/>
                  <a:pt x="8321" y="9436"/>
                </a:cubicBezTo>
                <a:cubicBezTo>
                  <a:pt x="8329" y="9425"/>
                  <a:pt x="8332" y="9411"/>
                  <a:pt x="8332" y="9393"/>
                </a:cubicBezTo>
                <a:cubicBezTo>
                  <a:pt x="8332" y="9383"/>
                  <a:pt x="8331" y="9374"/>
                  <a:pt x="8328" y="9365"/>
                </a:cubicBezTo>
                <a:cubicBezTo>
                  <a:pt x="8326" y="9357"/>
                  <a:pt x="8322" y="9349"/>
                  <a:pt x="8316" y="9343"/>
                </a:cubicBezTo>
                <a:cubicBezTo>
                  <a:pt x="8310" y="9337"/>
                  <a:pt x="8302" y="9332"/>
                  <a:pt x="8293" y="9328"/>
                </a:cubicBezTo>
                <a:cubicBezTo>
                  <a:pt x="8284" y="9325"/>
                  <a:pt x="8273" y="9323"/>
                  <a:pt x="8260" y="9323"/>
                </a:cubicBezTo>
                <a:cubicBezTo>
                  <a:pt x="8153" y="9323"/>
                  <a:pt x="8153" y="9323"/>
                  <a:pt x="8153" y="9323"/>
                </a:cubicBezTo>
                <a:cubicBezTo>
                  <a:pt x="8153" y="9586"/>
                  <a:pt x="8153" y="9586"/>
                  <a:pt x="8153" y="9586"/>
                </a:cubicBezTo>
                <a:cubicBezTo>
                  <a:pt x="8221" y="9586"/>
                  <a:pt x="8221" y="9586"/>
                  <a:pt x="8221" y="9586"/>
                </a:cubicBezTo>
                <a:cubicBezTo>
                  <a:pt x="8221" y="9481"/>
                  <a:pt x="8221" y="9481"/>
                  <a:pt x="8221" y="9481"/>
                </a:cubicBezTo>
                <a:cubicBezTo>
                  <a:pt x="8239" y="9481"/>
                  <a:pt x="8239" y="9481"/>
                  <a:pt x="8239" y="9481"/>
                </a:cubicBezTo>
                <a:cubicBezTo>
                  <a:pt x="8244" y="9481"/>
                  <a:pt x="8247" y="9481"/>
                  <a:pt x="8250" y="9482"/>
                </a:cubicBezTo>
                <a:cubicBezTo>
                  <a:pt x="8253" y="9484"/>
                  <a:pt x="8255" y="9486"/>
                  <a:pt x="8257" y="9488"/>
                </a:cubicBezTo>
                <a:cubicBezTo>
                  <a:pt x="8259" y="9491"/>
                  <a:pt x="8260" y="9495"/>
                  <a:pt x="8261" y="9500"/>
                </a:cubicBezTo>
                <a:cubicBezTo>
                  <a:pt x="8261" y="9505"/>
                  <a:pt x="8262" y="9511"/>
                  <a:pt x="8262" y="9518"/>
                </a:cubicBezTo>
                <a:cubicBezTo>
                  <a:pt x="8262" y="9536"/>
                  <a:pt x="8262" y="9536"/>
                  <a:pt x="8262" y="9536"/>
                </a:cubicBezTo>
                <a:cubicBezTo>
                  <a:pt x="8262" y="9539"/>
                  <a:pt x="8262" y="9542"/>
                  <a:pt x="8262" y="9546"/>
                </a:cubicBezTo>
                <a:cubicBezTo>
                  <a:pt x="8262" y="9550"/>
                  <a:pt x="8262" y="9555"/>
                  <a:pt x="8262" y="9560"/>
                </a:cubicBezTo>
                <a:cubicBezTo>
                  <a:pt x="8262" y="9565"/>
                  <a:pt x="8262" y="9569"/>
                  <a:pt x="8262" y="9574"/>
                </a:cubicBezTo>
                <a:cubicBezTo>
                  <a:pt x="8262" y="9579"/>
                  <a:pt x="8262" y="9582"/>
                  <a:pt x="8262" y="9586"/>
                </a:cubicBezTo>
                <a:cubicBezTo>
                  <a:pt x="8330" y="9586"/>
                  <a:pt x="8330" y="9586"/>
                  <a:pt x="8330" y="9586"/>
                </a:cubicBezTo>
                <a:cubicBezTo>
                  <a:pt x="8330" y="9515"/>
                  <a:pt x="8330" y="9515"/>
                  <a:pt x="8330" y="9515"/>
                </a:cubicBezTo>
                <a:cubicBezTo>
                  <a:pt x="8330" y="9498"/>
                  <a:pt x="8327" y="9484"/>
                  <a:pt x="8321" y="9474"/>
                </a:cubicBezTo>
                <a:cubicBezTo>
                  <a:pt x="8315" y="9464"/>
                  <a:pt x="8304" y="9458"/>
                  <a:pt x="8287" y="9456"/>
                </a:cubicBezTo>
                <a:close/>
                <a:moveTo>
                  <a:pt x="6893" y="9379"/>
                </a:moveTo>
                <a:cubicBezTo>
                  <a:pt x="6882" y="9379"/>
                  <a:pt x="6873" y="9383"/>
                  <a:pt x="6868" y="9390"/>
                </a:cubicBezTo>
                <a:cubicBezTo>
                  <a:pt x="6861" y="9398"/>
                  <a:pt x="6858" y="9420"/>
                  <a:pt x="6858" y="9455"/>
                </a:cubicBezTo>
                <a:cubicBezTo>
                  <a:pt x="6858" y="9489"/>
                  <a:pt x="6861" y="9510"/>
                  <a:pt x="6867" y="9519"/>
                </a:cubicBezTo>
                <a:cubicBezTo>
                  <a:pt x="6873" y="9527"/>
                  <a:pt x="6882" y="9531"/>
                  <a:pt x="6893" y="9531"/>
                </a:cubicBezTo>
                <a:cubicBezTo>
                  <a:pt x="6905" y="9531"/>
                  <a:pt x="6913" y="9527"/>
                  <a:pt x="6920" y="9519"/>
                </a:cubicBezTo>
                <a:cubicBezTo>
                  <a:pt x="6926" y="9510"/>
                  <a:pt x="6929" y="9489"/>
                  <a:pt x="6929" y="9455"/>
                </a:cubicBezTo>
                <a:cubicBezTo>
                  <a:pt x="6929" y="9420"/>
                  <a:pt x="6926" y="9398"/>
                  <a:pt x="6919" y="9390"/>
                </a:cubicBezTo>
                <a:cubicBezTo>
                  <a:pt x="6913" y="9383"/>
                  <a:pt x="6905" y="9379"/>
                  <a:pt x="6893" y="9379"/>
                </a:cubicBezTo>
                <a:close/>
                <a:moveTo>
                  <a:pt x="8235" y="9373"/>
                </a:moveTo>
                <a:cubicBezTo>
                  <a:pt x="8221" y="9373"/>
                  <a:pt x="8221" y="9373"/>
                  <a:pt x="8221" y="9373"/>
                </a:cubicBezTo>
                <a:cubicBezTo>
                  <a:pt x="8221" y="9434"/>
                  <a:pt x="8221" y="9434"/>
                  <a:pt x="8221" y="9434"/>
                </a:cubicBezTo>
                <a:cubicBezTo>
                  <a:pt x="8235" y="9434"/>
                  <a:pt x="8235" y="9434"/>
                  <a:pt x="8235" y="9434"/>
                </a:cubicBezTo>
                <a:cubicBezTo>
                  <a:pt x="8245" y="9434"/>
                  <a:pt x="8252" y="9432"/>
                  <a:pt x="8257" y="9426"/>
                </a:cubicBezTo>
                <a:cubicBezTo>
                  <a:pt x="8261" y="9420"/>
                  <a:pt x="8264" y="9412"/>
                  <a:pt x="8264" y="9403"/>
                </a:cubicBezTo>
                <a:cubicBezTo>
                  <a:pt x="8264" y="9392"/>
                  <a:pt x="8261" y="9384"/>
                  <a:pt x="8257" y="9380"/>
                </a:cubicBezTo>
                <a:cubicBezTo>
                  <a:pt x="8252" y="9375"/>
                  <a:pt x="8245" y="9373"/>
                  <a:pt x="8235" y="9373"/>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cxnSp>
        <p:nvCxnSpPr>
          <p:cNvPr id="12" name="Straight Connector 11">
            <a:extLst>
              <a:ext uri="{FF2B5EF4-FFF2-40B4-BE49-F238E27FC236}">
                <a16:creationId xmlns:a16="http://schemas.microsoft.com/office/drawing/2014/main" id="{76447B42-788C-4245-9655-CEF65AF6539B}"/>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EE441AE-B514-4679-ADE4-A1B4422E9CF5}"/>
              </a:ext>
            </a:extLst>
          </p:cNvPr>
          <p:cNvSpPr>
            <a:spLocks noGrp="1"/>
          </p:cNvSpPr>
          <p:nvPr>
            <p:ph type="body" sz="quarter" idx="37" hasCustomPrompt="1"/>
          </p:nvPr>
        </p:nvSpPr>
        <p:spPr>
          <a:xfrm>
            <a:off x="431800" y="230188"/>
            <a:ext cx="5220000"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419710457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mall Content and 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26603A-8C53-446D-A6B5-02DA8C2340CE}"/>
              </a:ext>
            </a:extLst>
          </p:cNvPr>
          <p:cNvSpPr>
            <a:spLocks noGrp="1"/>
          </p:cNvSpPr>
          <p:nvPr>
            <p:ph idx="1"/>
          </p:nvPr>
        </p:nvSpPr>
        <p:spPr>
          <a:xfrm>
            <a:off x="431800" y="3924000"/>
            <a:ext cx="3024000" cy="212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986281A-BA6D-40F5-9200-D39C5D0A7F90}"/>
              </a:ext>
            </a:extLst>
          </p:cNvPr>
          <p:cNvSpPr>
            <a:spLocks noGrp="1"/>
          </p:cNvSpPr>
          <p:nvPr>
            <p:ph type="title"/>
          </p:nvPr>
        </p:nvSpPr>
        <p:spPr>
          <a:xfrm>
            <a:off x="431800" y="2664000"/>
            <a:ext cx="3024000" cy="1152000"/>
          </a:xfrm>
        </p:spPr>
        <p:txBody>
          <a:bodyPr/>
          <a:lstStyle/>
          <a:p>
            <a:r>
              <a:rPr lang="en-US"/>
              <a:t>Click to edit Master title style</a:t>
            </a:r>
            <a:endParaRPr lang="en-GB"/>
          </a:p>
        </p:txBody>
      </p:sp>
      <p:sp>
        <p:nvSpPr>
          <p:cNvPr id="11" name="Freeform 12">
            <a:extLst>
              <a:ext uri="{FF2B5EF4-FFF2-40B4-BE49-F238E27FC236}">
                <a16:creationId xmlns:a16="http://schemas.microsoft.com/office/drawing/2014/main" id="{60234F2E-1E25-49F8-8CF9-3A77686860F2}"/>
              </a:ext>
            </a:extLst>
          </p:cNvPr>
          <p:cNvSpPr>
            <a:spLocks noGrp="1" noEditPoints="1"/>
          </p:cNvSpPr>
          <p:nvPr>
            <p:ph type="pic" sz="quarter" idx="13"/>
          </p:nvPr>
        </p:nvSpPr>
        <p:spPr bwMode="auto">
          <a:xfrm>
            <a:off x="6096000" y="0"/>
            <a:ext cx="6096000" cy="685800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r>
              <a:rPr lang="en-US"/>
              <a:t>Click icon to add picture</a:t>
            </a:r>
            <a:endParaRPr lang="en-GB"/>
          </a:p>
        </p:txBody>
      </p:sp>
      <p:sp>
        <p:nvSpPr>
          <p:cNvPr id="4" name="Footer Placeholder 3">
            <a:extLst>
              <a:ext uri="{FF2B5EF4-FFF2-40B4-BE49-F238E27FC236}">
                <a16:creationId xmlns:a16="http://schemas.microsoft.com/office/drawing/2014/main" id="{CB667DE7-5D72-485E-9D2A-81F0F93C6B74}"/>
              </a:ext>
            </a:extLst>
          </p:cNvPr>
          <p:cNvSpPr>
            <a:spLocks noGrp="1"/>
          </p:cNvSpPr>
          <p:nvPr>
            <p:ph type="ftr" sz="quarter" idx="16"/>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4B528ADC-6AB6-483A-8A44-00E29AEFF919}"/>
              </a:ext>
            </a:extLst>
          </p:cNvPr>
          <p:cNvSpPr>
            <a:spLocks noGrp="1"/>
          </p:cNvSpPr>
          <p:nvPr>
            <p:ph type="sldNum" sz="quarter" idx="17"/>
          </p:nvPr>
        </p:nvSpPr>
        <p:spPr/>
        <p:txBody>
          <a:bodyPr/>
          <a:lstStyle/>
          <a:p>
            <a:fld id="{3BDE516C-3F92-4BBF-8982-23C2FBFA20B2}" type="slidenum">
              <a:rPr lang="en-GB" smtClean="0"/>
              <a:pPr/>
              <a:t>‹#›</a:t>
            </a:fld>
            <a:endParaRPr lang="en-GB" dirty="0"/>
          </a:p>
        </p:txBody>
      </p:sp>
      <p:cxnSp>
        <p:nvCxnSpPr>
          <p:cNvPr id="9" name="Straight Connector 8">
            <a:extLst>
              <a:ext uri="{FF2B5EF4-FFF2-40B4-BE49-F238E27FC236}">
                <a16:creationId xmlns:a16="http://schemas.microsoft.com/office/drawing/2014/main" id="{5194BA12-0289-4DFB-A66D-A2F93E1F70E4}"/>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21BE8D4A-5071-46F8-818E-2AB47D92A180}"/>
              </a:ext>
            </a:extLst>
          </p:cNvPr>
          <p:cNvSpPr>
            <a:spLocks noGrp="1"/>
          </p:cNvSpPr>
          <p:nvPr>
            <p:ph type="body" sz="quarter" idx="37" hasCustomPrompt="1"/>
          </p:nvPr>
        </p:nvSpPr>
        <p:spPr>
          <a:xfrm>
            <a:off x="431800" y="230188"/>
            <a:ext cx="5144054"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252714948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C8A5-AD57-4B5D-B8B8-77E304744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4054B-4D1C-4D77-972F-F94D265BB2B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19A3A76-29A3-4B66-814A-6FC5DF2120CF}"/>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F8672868-917B-4062-8F88-8FD1B1A5E36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7" name="Picture Placeholder 6">
            <a:extLst>
              <a:ext uri="{FF2B5EF4-FFF2-40B4-BE49-F238E27FC236}">
                <a16:creationId xmlns:a16="http://schemas.microsoft.com/office/drawing/2014/main" id="{79417144-B2BD-4342-AC12-5B4CC3B1A9E4}"/>
              </a:ext>
            </a:extLst>
          </p:cNvPr>
          <p:cNvSpPr>
            <a:spLocks noGrp="1"/>
          </p:cNvSpPr>
          <p:nvPr>
            <p:ph type="pic" sz="quarter" idx="13"/>
          </p:nvPr>
        </p:nvSpPr>
        <p:spPr>
          <a:xfrm>
            <a:off x="431800" y="1514475"/>
            <a:ext cx="2581200" cy="19512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BC6A111-2FB8-43DD-ADE4-C9A3A918B12F}"/>
              </a:ext>
            </a:extLst>
          </p:cNvPr>
          <p:cNvSpPr>
            <a:spLocks noGrp="1"/>
          </p:cNvSpPr>
          <p:nvPr>
            <p:ph type="body" sz="quarter" idx="14"/>
          </p:nvPr>
        </p:nvSpPr>
        <p:spPr>
          <a:xfrm>
            <a:off x="43180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0" name="Picture Placeholder 6">
            <a:extLst>
              <a:ext uri="{FF2B5EF4-FFF2-40B4-BE49-F238E27FC236}">
                <a16:creationId xmlns:a16="http://schemas.microsoft.com/office/drawing/2014/main" id="{A6D5B626-4D9E-45D5-83FB-CF79B63FCE2E}"/>
              </a:ext>
            </a:extLst>
          </p:cNvPr>
          <p:cNvSpPr>
            <a:spLocks noGrp="1"/>
          </p:cNvSpPr>
          <p:nvPr>
            <p:ph type="pic" sz="quarter" idx="15"/>
          </p:nvPr>
        </p:nvSpPr>
        <p:spPr>
          <a:xfrm>
            <a:off x="3347005" y="1514475"/>
            <a:ext cx="2581200" cy="19512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A53F6483-6C2A-4EC3-BFC6-FA0637DF84BE}"/>
              </a:ext>
            </a:extLst>
          </p:cNvPr>
          <p:cNvSpPr>
            <a:spLocks noGrp="1"/>
          </p:cNvSpPr>
          <p:nvPr>
            <p:ph type="body" sz="quarter" idx="16"/>
          </p:nvPr>
        </p:nvSpPr>
        <p:spPr>
          <a:xfrm>
            <a:off x="3347005"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3101C63D-CAC8-40DC-A43E-4719D7C2E3BD}"/>
              </a:ext>
            </a:extLst>
          </p:cNvPr>
          <p:cNvSpPr>
            <a:spLocks noGrp="1"/>
          </p:cNvSpPr>
          <p:nvPr>
            <p:ph type="pic" sz="quarter" idx="17"/>
          </p:nvPr>
        </p:nvSpPr>
        <p:spPr>
          <a:xfrm>
            <a:off x="6262210" y="1514475"/>
            <a:ext cx="2581200" cy="1951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5962A601-AFB7-472C-96C1-557EB93433A9}"/>
              </a:ext>
            </a:extLst>
          </p:cNvPr>
          <p:cNvSpPr>
            <a:spLocks noGrp="1"/>
          </p:cNvSpPr>
          <p:nvPr>
            <p:ph type="body" sz="quarter" idx="18"/>
          </p:nvPr>
        </p:nvSpPr>
        <p:spPr>
          <a:xfrm>
            <a:off x="6262210"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4" name="Picture Placeholder 6">
            <a:extLst>
              <a:ext uri="{FF2B5EF4-FFF2-40B4-BE49-F238E27FC236}">
                <a16:creationId xmlns:a16="http://schemas.microsoft.com/office/drawing/2014/main" id="{B866BF3C-9900-4C22-8B9E-D78FBB507183}"/>
              </a:ext>
            </a:extLst>
          </p:cNvPr>
          <p:cNvSpPr>
            <a:spLocks noGrp="1"/>
          </p:cNvSpPr>
          <p:nvPr>
            <p:ph type="pic" sz="quarter" idx="19"/>
          </p:nvPr>
        </p:nvSpPr>
        <p:spPr>
          <a:xfrm>
            <a:off x="9177414" y="1514475"/>
            <a:ext cx="2581200" cy="1951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4C2EB58-8FF9-4F61-9753-FE65F6506584}"/>
              </a:ext>
            </a:extLst>
          </p:cNvPr>
          <p:cNvSpPr>
            <a:spLocks noGrp="1"/>
          </p:cNvSpPr>
          <p:nvPr>
            <p:ph type="body" sz="quarter" idx="20"/>
          </p:nvPr>
        </p:nvSpPr>
        <p:spPr>
          <a:xfrm>
            <a:off x="9177414" y="3726000"/>
            <a:ext cx="2581275" cy="2325550"/>
          </a:xfrm>
        </p:spPr>
        <p:txBody>
          <a:bodyPr/>
          <a:lstStyle>
            <a:lvl1pPr>
              <a:lnSpc>
                <a:spcPct val="100000"/>
              </a:lnSpc>
              <a:spcAft>
                <a:spcPts val="0"/>
              </a:spcAft>
              <a:defRPr sz="1600" b="1">
                <a:solidFill>
                  <a:schemeClr val="tx2"/>
                </a:solidFill>
                <a:latin typeface="+mj-lt"/>
              </a:defRPr>
            </a:lvl1pPr>
            <a:lvl2pPr>
              <a:lnSpc>
                <a:spcPct val="100000"/>
              </a:lnSpc>
              <a:spcAft>
                <a:spcPts val="1531"/>
              </a:spcAft>
              <a:defRPr sz="1500" i="0">
                <a:solidFill>
                  <a:schemeClr val="tx2"/>
                </a:solidFill>
                <a:latin typeface="+mn-lt"/>
              </a:defRPr>
            </a:lvl2pPr>
            <a:lvl3pPr marL="0" indent="0">
              <a:lnSpc>
                <a:spcPct val="120000"/>
              </a:lnSpc>
              <a:buNone/>
              <a:defRPr sz="1000"/>
            </a:lvl3pPr>
          </a:lstStyle>
          <a:p>
            <a:pPr lvl="0"/>
            <a:r>
              <a:rPr lang="en-US"/>
              <a:t>Click to edit Master text styles</a:t>
            </a:r>
          </a:p>
          <a:p>
            <a:pPr lvl="1"/>
            <a:r>
              <a:rPr lang="en-US"/>
              <a:t>Second level</a:t>
            </a:r>
          </a:p>
          <a:p>
            <a:pPr lvl="2"/>
            <a:r>
              <a:rPr lang="en-US"/>
              <a:t>Third level</a:t>
            </a:r>
          </a:p>
        </p:txBody>
      </p:sp>
      <p:sp>
        <p:nvSpPr>
          <p:cNvPr id="17" name="Text Placeholder 7">
            <a:extLst>
              <a:ext uri="{FF2B5EF4-FFF2-40B4-BE49-F238E27FC236}">
                <a16:creationId xmlns:a16="http://schemas.microsoft.com/office/drawing/2014/main" id="{5A5AADFE-9253-4FF7-85F0-A205E7B647F9}"/>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34006388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m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91B6-61DC-4029-A0FC-6314B7DAA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857D2-CCCA-4DE8-B73E-F5AD165F54A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3AEB7A0-74C4-4257-A367-D472C5EDC3D7}"/>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6717EFD-D431-4736-877E-0BF161F96975}"/>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5766D835-3C33-4D89-B506-9AE51EA3F761}"/>
              </a:ext>
            </a:extLst>
          </p:cNvPr>
          <p:cNvSpPr>
            <a:spLocks noGrp="1"/>
          </p:cNvSpPr>
          <p:nvPr>
            <p:ph type="pic" sz="quarter" idx="13"/>
          </p:nvPr>
        </p:nvSpPr>
        <p:spPr>
          <a:xfrm>
            <a:off x="431800" y="1514475"/>
            <a:ext cx="1796400" cy="13572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1EC7EDE-AA9A-4CE9-995E-F0844A068DF1}"/>
              </a:ext>
            </a:extLst>
          </p:cNvPr>
          <p:cNvSpPr>
            <a:spLocks noGrp="1"/>
          </p:cNvSpPr>
          <p:nvPr>
            <p:ph type="body" sz="quarter" idx="14"/>
          </p:nvPr>
        </p:nvSpPr>
        <p:spPr>
          <a:xfrm>
            <a:off x="431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4BF24339-BFDC-4ABC-842E-22BC9FD5DF6F}"/>
              </a:ext>
            </a:extLst>
          </p:cNvPr>
          <p:cNvSpPr>
            <a:spLocks noGrp="1"/>
          </p:cNvSpPr>
          <p:nvPr>
            <p:ph type="pic" sz="quarter" idx="17"/>
          </p:nvPr>
        </p:nvSpPr>
        <p:spPr>
          <a:xfrm>
            <a:off x="431800" y="3828256"/>
            <a:ext cx="1796400" cy="13572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FBE6D9AC-523A-4B34-9626-0DD756F317FC}"/>
              </a:ext>
            </a:extLst>
          </p:cNvPr>
          <p:cNvSpPr>
            <a:spLocks noGrp="1"/>
          </p:cNvSpPr>
          <p:nvPr>
            <p:ph type="body" sz="quarter" idx="18"/>
          </p:nvPr>
        </p:nvSpPr>
        <p:spPr>
          <a:xfrm>
            <a:off x="431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83F796E1-863D-4BBC-80CF-46B5D3E9F8BB}"/>
              </a:ext>
            </a:extLst>
          </p:cNvPr>
          <p:cNvSpPr>
            <a:spLocks noGrp="1"/>
          </p:cNvSpPr>
          <p:nvPr>
            <p:ph type="pic" sz="quarter" idx="19"/>
          </p:nvPr>
        </p:nvSpPr>
        <p:spPr>
          <a:xfrm>
            <a:off x="3399467" y="1514475"/>
            <a:ext cx="1796400" cy="13572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E708122E-43B0-4D47-9E82-397E19EA3AB0}"/>
              </a:ext>
            </a:extLst>
          </p:cNvPr>
          <p:cNvSpPr>
            <a:spLocks noGrp="1"/>
          </p:cNvSpPr>
          <p:nvPr>
            <p:ph type="body" sz="quarter" idx="20"/>
          </p:nvPr>
        </p:nvSpPr>
        <p:spPr>
          <a:xfrm>
            <a:off x="3399467"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20C9693D-50D9-46B1-BE9D-08577886A2E4}"/>
              </a:ext>
            </a:extLst>
          </p:cNvPr>
          <p:cNvSpPr>
            <a:spLocks noGrp="1"/>
          </p:cNvSpPr>
          <p:nvPr>
            <p:ph type="pic" sz="quarter" idx="21"/>
          </p:nvPr>
        </p:nvSpPr>
        <p:spPr>
          <a:xfrm>
            <a:off x="3399467" y="3828256"/>
            <a:ext cx="1796400" cy="13572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34FDC31F-AC69-4BCE-94CD-40CF7F10C863}"/>
              </a:ext>
            </a:extLst>
          </p:cNvPr>
          <p:cNvSpPr>
            <a:spLocks noGrp="1"/>
          </p:cNvSpPr>
          <p:nvPr>
            <p:ph type="body" sz="quarter" idx="22"/>
          </p:nvPr>
        </p:nvSpPr>
        <p:spPr>
          <a:xfrm>
            <a:off x="3399467"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7130E2AA-3DCB-451D-94C4-9B358645BA0E}"/>
              </a:ext>
            </a:extLst>
          </p:cNvPr>
          <p:cNvSpPr>
            <a:spLocks noGrp="1"/>
          </p:cNvSpPr>
          <p:nvPr>
            <p:ph type="pic" sz="quarter" idx="23"/>
          </p:nvPr>
        </p:nvSpPr>
        <p:spPr>
          <a:xfrm>
            <a:off x="6367134" y="1514475"/>
            <a:ext cx="1796400" cy="13572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5FAEC436-0C18-45ED-BF75-AFB3738A2EF2}"/>
              </a:ext>
            </a:extLst>
          </p:cNvPr>
          <p:cNvSpPr>
            <a:spLocks noGrp="1"/>
          </p:cNvSpPr>
          <p:nvPr>
            <p:ph type="body" sz="quarter" idx="24"/>
          </p:nvPr>
        </p:nvSpPr>
        <p:spPr>
          <a:xfrm>
            <a:off x="6367134"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ADEA6F9D-4129-4640-907C-9E0FAD133E02}"/>
              </a:ext>
            </a:extLst>
          </p:cNvPr>
          <p:cNvSpPr>
            <a:spLocks noGrp="1"/>
          </p:cNvSpPr>
          <p:nvPr>
            <p:ph type="pic" sz="quarter" idx="25"/>
          </p:nvPr>
        </p:nvSpPr>
        <p:spPr>
          <a:xfrm>
            <a:off x="6367134" y="3828256"/>
            <a:ext cx="1796400" cy="13572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349E6C16-43A2-4313-9341-5C8DE8EE3FA4}"/>
              </a:ext>
            </a:extLst>
          </p:cNvPr>
          <p:cNvSpPr>
            <a:spLocks noGrp="1"/>
          </p:cNvSpPr>
          <p:nvPr>
            <p:ph type="body" sz="quarter" idx="26"/>
          </p:nvPr>
        </p:nvSpPr>
        <p:spPr>
          <a:xfrm>
            <a:off x="6367134"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6D63951C-D578-4814-A4E1-FADF72ECC476}"/>
              </a:ext>
            </a:extLst>
          </p:cNvPr>
          <p:cNvSpPr>
            <a:spLocks noGrp="1"/>
          </p:cNvSpPr>
          <p:nvPr>
            <p:ph type="pic" sz="quarter" idx="27"/>
          </p:nvPr>
        </p:nvSpPr>
        <p:spPr>
          <a:xfrm>
            <a:off x="9334800" y="1514475"/>
            <a:ext cx="1796400" cy="13572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67BCA932-1DF6-4043-8F12-BA218DE22A4F}"/>
              </a:ext>
            </a:extLst>
          </p:cNvPr>
          <p:cNvSpPr>
            <a:spLocks noGrp="1"/>
          </p:cNvSpPr>
          <p:nvPr>
            <p:ph type="body" sz="quarter" idx="28"/>
          </p:nvPr>
        </p:nvSpPr>
        <p:spPr>
          <a:xfrm>
            <a:off x="9334800" y="3024000"/>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3E239AA9-8ED2-45A4-8F39-151A617EA226}"/>
              </a:ext>
            </a:extLst>
          </p:cNvPr>
          <p:cNvSpPr>
            <a:spLocks noGrp="1"/>
          </p:cNvSpPr>
          <p:nvPr>
            <p:ph type="pic" sz="quarter" idx="29"/>
          </p:nvPr>
        </p:nvSpPr>
        <p:spPr>
          <a:xfrm>
            <a:off x="9334800" y="3828256"/>
            <a:ext cx="1796400" cy="13572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9CE0052F-40CA-40D3-87AC-E0787BE3FB76}"/>
              </a:ext>
            </a:extLst>
          </p:cNvPr>
          <p:cNvSpPr>
            <a:spLocks noGrp="1"/>
          </p:cNvSpPr>
          <p:nvPr>
            <p:ph type="body" sz="quarter" idx="30"/>
          </p:nvPr>
        </p:nvSpPr>
        <p:spPr>
          <a:xfrm>
            <a:off x="9334800" y="5343525"/>
            <a:ext cx="17964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55BE78FA-2D62-43D9-8A83-5F9475BDBEBB}"/>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347730869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m Slid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CC1-86ED-47A4-AC2F-6FF69D863F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4903F5-A7F9-409B-BDD5-11CCF46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D802A46-5A7C-41AF-BCBF-6D1BC851F45C}"/>
              </a:ext>
            </a:extLst>
          </p:cNvPr>
          <p:cNvSpPr>
            <a:spLocks noGrp="1"/>
          </p:cNvSpPr>
          <p:nvPr>
            <p:ph type="ftr" sz="quarter" idx="11"/>
          </p:nvPr>
        </p:nvSpPr>
        <p:spPr/>
        <p:txBody>
          <a:bodyPr/>
          <a:lstStyle/>
          <a:p>
            <a:r>
              <a:rPr lang="en-US" dirty="0"/>
              <a:t>South Copeland Resident Research November 2023</a:t>
            </a:r>
            <a:endParaRPr lang="en-GB" dirty="0"/>
          </a:p>
        </p:txBody>
      </p:sp>
      <p:sp>
        <p:nvSpPr>
          <p:cNvPr id="5" name="Slide Number Placeholder 4">
            <a:extLst>
              <a:ext uri="{FF2B5EF4-FFF2-40B4-BE49-F238E27FC236}">
                <a16:creationId xmlns:a16="http://schemas.microsoft.com/office/drawing/2014/main" id="{72CD09EF-46D4-4AA8-B812-DD2921033044}"/>
              </a:ext>
            </a:extLst>
          </p:cNvPr>
          <p:cNvSpPr>
            <a:spLocks noGrp="1"/>
          </p:cNvSpPr>
          <p:nvPr>
            <p:ph type="sldNum" sz="quarter" idx="12"/>
          </p:nvPr>
        </p:nvSpPr>
        <p:spPr/>
        <p:txBody>
          <a:bodyPr/>
          <a:lstStyle/>
          <a:p>
            <a:fld id="{3BDE516C-3F92-4BBF-8982-23C2FBFA20B2}" type="slidenum">
              <a:rPr lang="en-GB" smtClean="0"/>
              <a:pPr/>
              <a:t>‹#›</a:t>
            </a:fld>
            <a:endParaRPr lang="en-GB"/>
          </a:p>
        </p:txBody>
      </p:sp>
      <p:sp>
        <p:nvSpPr>
          <p:cNvPr id="6" name="Picture Placeholder 6">
            <a:extLst>
              <a:ext uri="{FF2B5EF4-FFF2-40B4-BE49-F238E27FC236}">
                <a16:creationId xmlns:a16="http://schemas.microsoft.com/office/drawing/2014/main" id="{F04C1A79-5FE8-41D3-A6F4-82C84A0F3F67}"/>
              </a:ext>
            </a:extLst>
          </p:cNvPr>
          <p:cNvSpPr>
            <a:spLocks noGrp="1"/>
          </p:cNvSpPr>
          <p:nvPr>
            <p:ph type="pic" sz="quarter" idx="13"/>
          </p:nvPr>
        </p:nvSpPr>
        <p:spPr>
          <a:xfrm>
            <a:off x="427369" y="1514475"/>
            <a:ext cx="1612800" cy="1288800"/>
          </a:xfrm>
          <a:solidFill>
            <a:schemeClr val="bg1">
              <a:lumMod val="85000"/>
            </a:schemeClr>
          </a:solidFill>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FAFDD362-F07E-45CA-B979-A4B16989E450}"/>
              </a:ext>
            </a:extLst>
          </p:cNvPr>
          <p:cNvSpPr>
            <a:spLocks noGrp="1"/>
          </p:cNvSpPr>
          <p:nvPr>
            <p:ph type="body" sz="quarter" idx="14"/>
          </p:nvPr>
        </p:nvSpPr>
        <p:spPr>
          <a:xfrm>
            <a:off x="427369"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8" name="Picture Placeholder 6">
            <a:extLst>
              <a:ext uri="{FF2B5EF4-FFF2-40B4-BE49-F238E27FC236}">
                <a16:creationId xmlns:a16="http://schemas.microsoft.com/office/drawing/2014/main" id="{B7F41561-6E59-4794-B236-7781A1E57FF1}"/>
              </a:ext>
            </a:extLst>
          </p:cNvPr>
          <p:cNvSpPr>
            <a:spLocks noGrp="1"/>
          </p:cNvSpPr>
          <p:nvPr>
            <p:ph type="pic" sz="quarter" idx="15"/>
          </p:nvPr>
        </p:nvSpPr>
        <p:spPr>
          <a:xfrm>
            <a:off x="427369" y="3668400"/>
            <a:ext cx="1612800" cy="1288800"/>
          </a:xfrm>
          <a:solidFill>
            <a:schemeClr val="bg1">
              <a:lumMod val="85000"/>
            </a:schemeClr>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4C2ED38D-15AF-44D3-91D1-6E25DA4049DF}"/>
              </a:ext>
            </a:extLst>
          </p:cNvPr>
          <p:cNvSpPr>
            <a:spLocks noGrp="1"/>
          </p:cNvSpPr>
          <p:nvPr>
            <p:ph type="body" sz="quarter" idx="16"/>
          </p:nvPr>
        </p:nvSpPr>
        <p:spPr>
          <a:xfrm>
            <a:off x="427369"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0" name="Picture Placeholder 6">
            <a:extLst>
              <a:ext uri="{FF2B5EF4-FFF2-40B4-BE49-F238E27FC236}">
                <a16:creationId xmlns:a16="http://schemas.microsoft.com/office/drawing/2014/main" id="{6C739BFA-2C92-40A0-9A99-85FC5115944C}"/>
              </a:ext>
            </a:extLst>
          </p:cNvPr>
          <p:cNvSpPr>
            <a:spLocks noGrp="1"/>
          </p:cNvSpPr>
          <p:nvPr>
            <p:ph type="pic" sz="quarter" idx="17"/>
          </p:nvPr>
        </p:nvSpPr>
        <p:spPr>
          <a:xfrm>
            <a:off x="2371058" y="1514475"/>
            <a:ext cx="1612800" cy="1288800"/>
          </a:xfrm>
          <a:solidFill>
            <a:schemeClr val="bg1">
              <a:lumMod val="85000"/>
            </a:schemeClr>
          </a:solidFill>
        </p:spPr>
        <p:txBody>
          <a:bodyPr/>
          <a:lstStyle/>
          <a:p>
            <a:r>
              <a:rPr lang="en-US"/>
              <a:t>Click icon to add picture</a:t>
            </a:r>
            <a:endParaRPr lang="en-GB"/>
          </a:p>
        </p:txBody>
      </p:sp>
      <p:sp>
        <p:nvSpPr>
          <p:cNvPr id="11" name="Text Placeholder 8">
            <a:extLst>
              <a:ext uri="{FF2B5EF4-FFF2-40B4-BE49-F238E27FC236}">
                <a16:creationId xmlns:a16="http://schemas.microsoft.com/office/drawing/2014/main" id="{1F4038CC-C25F-4D86-8B68-510EC31A6B03}"/>
              </a:ext>
            </a:extLst>
          </p:cNvPr>
          <p:cNvSpPr>
            <a:spLocks noGrp="1"/>
          </p:cNvSpPr>
          <p:nvPr>
            <p:ph type="body" sz="quarter" idx="18"/>
          </p:nvPr>
        </p:nvSpPr>
        <p:spPr>
          <a:xfrm>
            <a:off x="2371058"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2" name="Picture Placeholder 6">
            <a:extLst>
              <a:ext uri="{FF2B5EF4-FFF2-40B4-BE49-F238E27FC236}">
                <a16:creationId xmlns:a16="http://schemas.microsoft.com/office/drawing/2014/main" id="{E24F9490-DB41-4C5C-A223-383DEBD3C6EB}"/>
              </a:ext>
            </a:extLst>
          </p:cNvPr>
          <p:cNvSpPr>
            <a:spLocks noGrp="1"/>
          </p:cNvSpPr>
          <p:nvPr>
            <p:ph type="pic" sz="quarter" idx="19"/>
          </p:nvPr>
        </p:nvSpPr>
        <p:spPr>
          <a:xfrm>
            <a:off x="2371058" y="3668400"/>
            <a:ext cx="1612800" cy="1288800"/>
          </a:xfrm>
          <a:solidFill>
            <a:schemeClr val="bg1">
              <a:lumMod val="85000"/>
            </a:schemeClr>
          </a:solidFill>
        </p:spPr>
        <p:txBody>
          <a:bodyPr/>
          <a:lstStyle/>
          <a:p>
            <a:r>
              <a:rPr lang="en-US"/>
              <a:t>Click icon to add picture</a:t>
            </a:r>
            <a:endParaRPr lang="en-GB"/>
          </a:p>
        </p:txBody>
      </p:sp>
      <p:sp>
        <p:nvSpPr>
          <p:cNvPr id="13" name="Text Placeholder 8">
            <a:extLst>
              <a:ext uri="{FF2B5EF4-FFF2-40B4-BE49-F238E27FC236}">
                <a16:creationId xmlns:a16="http://schemas.microsoft.com/office/drawing/2014/main" id="{4243A1FC-1953-463E-9518-7F979D12384E}"/>
              </a:ext>
            </a:extLst>
          </p:cNvPr>
          <p:cNvSpPr>
            <a:spLocks noGrp="1"/>
          </p:cNvSpPr>
          <p:nvPr>
            <p:ph type="body" sz="quarter" idx="20"/>
          </p:nvPr>
        </p:nvSpPr>
        <p:spPr>
          <a:xfrm>
            <a:off x="2371058"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4" name="Picture Placeholder 6">
            <a:extLst>
              <a:ext uri="{FF2B5EF4-FFF2-40B4-BE49-F238E27FC236}">
                <a16:creationId xmlns:a16="http://schemas.microsoft.com/office/drawing/2014/main" id="{F1C7F1F7-5334-41CC-B663-574C3C58334F}"/>
              </a:ext>
            </a:extLst>
          </p:cNvPr>
          <p:cNvSpPr>
            <a:spLocks noGrp="1"/>
          </p:cNvSpPr>
          <p:nvPr>
            <p:ph type="pic" sz="quarter" idx="21"/>
          </p:nvPr>
        </p:nvSpPr>
        <p:spPr>
          <a:xfrm>
            <a:off x="4314747" y="1514475"/>
            <a:ext cx="1612800" cy="1288800"/>
          </a:xfrm>
          <a:solidFill>
            <a:schemeClr val="bg1">
              <a:lumMod val="85000"/>
            </a:schemeClr>
          </a:solidFill>
        </p:spPr>
        <p:txBody>
          <a:bodyPr/>
          <a:lstStyle/>
          <a:p>
            <a:r>
              <a:rPr lang="en-US"/>
              <a:t>Click icon to add picture</a:t>
            </a:r>
            <a:endParaRPr lang="en-GB"/>
          </a:p>
        </p:txBody>
      </p:sp>
      <p:sp>
        <p:nvSpPr>
          <p:cNvPr id="15" name="Text Placeholder 8">
            <a:extLst>
              <a:ext uri="{FF2B5EF4-FFF2-40B4-BE49-F238E27FC236}">
                <a16:creationId xmlns:a16="http://schemas.microsoft.com/office/drawing/2014/main" id="{12D6E8E3-214D-48C7-A7C3-0CE4223BA033}"/>
              </a:ext>
            </a:extLst>
          </p:cNvPr>
          <p:cNvSpPr>
            <a:spLocks noGrp="1"/>
          </p:cNvSpPr>
          <p:nvPr>
            <p:ph type="body" sz="quarter" idx="22"/>
          </p:nvPr>
        </p:nvSpPr>
        <p:spPr>
          <a:xfrm>
            <a:off x="4314747"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6" name="Picture Placeholder 6">
            <a:extLst>
              <a:ext uri="{FF2B5EF4-FFF2-40B4-BE49-F238E27FC236}">
                <a16:creationId xmlns:a16="http://schemas.microsoft.com/office/drawing/2014/main" id="{E07A808A-4998-495F-A7FE-348E988B4C2E}"/>
              </a:ext>
            </a:extLst>
          </p:cNvPr>
          <p:cNvSpPr>
            <a:spLocks noGrp="1"/>
          </p:cNvSpPr>
          <p:nvPr>
            <p:ph type="pic" sz="quarter" idx="23"/>
          </p:nvPr>
        </p:nvSpPr>
        <p:spPr>
          <a:xfrm>
            <a:off x="4314747" y="3668400"/>
            <a:ext cx="1612800" cy="1288800"/>
          </a:xfrm>
          <a:solidFill>
            <a:schemeClr val="bg1">
              <a:lumMod val="85000"/>
            </a:schemeClr>
          </a:solidFill>
        </p:spPr>
        <p:txBody>
          <a:bodyPr/>
          <a:lstStyle/>
          <a:p>
            <a:r>
              <a:rPr lang="en-US"/>
              <a:t>Click icon to add picture</a:t>
            </a:r>
            <a:endParaRPr lang="en-GB"/>
          </a:p>
        </p:txBody>
      </p:sp>
      <p:sp>
        <p:nvSpPr>
          <p:cNvPr id="17" name="Text Placeholder 8">
            <a:extLst>
              <a:ext uri="{FF2B5EF4-FFF2-40B4-BE49-F238E27FC236}">
                <a16:creationId xmlns:a16="http://schemas.microsoft.com/office/drawing/2014/main" id="{BA01316B-7F19-49E3-9A54-6FA23E99DF3B}"/>
              </a:ext>
            </a:extLst>
          </p:cNvPr>
          <p:cNvSpPr>
            <a:spLocks noGrp="1"/>
          </p:cNvSpPr>
          <p:nvPr>
            <p:ph type="body" sz="quarter" idx="24"/>
          </p:nvPr>
        </p:nvSpPr>
        <p:spPr>
          <a:xfrm>
            <a:off x="4314747"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18" name="Picture Placeholder 6">
            <a:extLst>
              <a:ext uri="{FF2B5EF4-FFF2-40B4-BE49-F238E27FC236}">
                <a16:creationId xmlns:a16="http://schemas.microsoft.com/office/drawing/2014/main" id="{54DA7010-CD63-4557-8145-E68728957075}"/>
              </a:ext>
            </a:extLst>
          </p:cNvPr>
          <p:cNvSpPr>
            <a:spLocks noGrp="1"/>
          </p:cNvSpPr>
          <p:nvPr>
            <p:ph type="pic" sz="quarter" idx="25"/>
          </p:nvPr>
        </p:nvSpPr>
        <p:spPr>
          <a:xfrm>
            <a:off x="6258436" y="1514475"/>
            <a:ext cx="1612800" cy="1288800"/>
          </a:xfrm>
          <a:solidFill>
            <a:schemeClr val="bg1">
              <a:lumMod val="85000"/>
            </a:schemeClr>
          </a:solidFill>
        </p:spPr>
        <p:txBody>
          <a:bodyPr/>
          <a:lstStyle/>
          <a:p>
            <a:r>
              <a:rPr lang="en-US"/>
              <a:t>Click icon to add picture</a:t>
            </a:r>
            <a:endParaRPr lang="en-GB"/>
          </a:p>
        </p:txBody>
      </p:sp>
      <p:sp>
        <p:nvSpPr>
          <p:cNvPr id="19" name="Text Placeholder 8">
            <a:extLst>
              <a:ext uri="{FF2B5EF4-FFF2-40B4-BE49-F238E27FC236}">
                <a16:creationId xmlns:a16="http://schemas.microsoft.com/office/drawing/2014/main" id="{05498E68-4C07-44F0-A675-878762694E4E}"/>
              </a:ext>
            </a:extLst>
          </p:cNvPr>
          <p:cNvSpPr>
            <a:spLocks noGrp="1"/>
          </p:cNvSpPr>
          <p:nvPr>
            <p:ph type="body" sz="quarter" idx="26"/>
          </p:nvPr>
        </p:nvSpPr>
        <p:spPr>
          <a:xfrm>
            <a:off x="6258436"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0" name="Picture Placeholder 6">
            <a:extLst>
              <a:ext uri="{FF2B5EF4-FFF2-40B4-BE49-F238E27FC236}">
                <a16:creationId xmlns:a16="http://schemas.microsoft.com/office/drawing/2014/main" id="{9CB2C832-3F65-471D-BC28-6FADF610774E}"/>
              </a:ext>
            </a:extLst>
          </p:cNvPr>
          <p:cNvSpPr>
            <a:spLocks noGrp="1"/>
          </p:cNvSpPr>
          <p:nvPr>
            <p:ph type="pic" sz="quarter" idx="27"/>
          </p:nvPr>
        </p:nvSpPr>
        <p:spPr>
          <a:xfrm>
            <a:off x="6258436" y="3668400"/>
            <a:ext cx="1612800" cy="1288800"/>
          </a:xfrm>
          <a:solidFill>
            <a:schemeClr val="bg1">
              <a:lumMod val="85000"/>
            </a:schemeClr>
          </a:solidFill>
        </p:spPr>
        <p:txBody>
          <a:bodyPr/>
          <a:lstStyle/>
          <a:p>
            <a:r>
              <a:rPr lang="en-US"/>
              <a:t>Click icon to add picture</a:t>
            </a:r>
            <a:endParaRPr lang="en-GB"/>
          </a:p>
        </p:txBody>
      </p:sp>
      <p:sp>
        <p:nvSpPr>
          <p:cNvPr id="21" name="Text Placeholder 8">
            <a:extLst>
              <a:ext uri="{FF2B5EF4-FFF2-40B4-BE49-F238E27FC236}">
                <a16:creationId xmlns:a16="http://schemas.microsoft.com/office/drawing/2014/main" id="{C4D9C88F-AB44-4ED5-B3BB-106DA7CA0311}"/>
              </a:ext>
            </a:extLst>
          </p:cNvPr>
          <p:cNvSpPr>
            <a:spLocks noGrp="1"/>
          </p:cNvSpPr>
          <p:nvPr>
            <p:ph type="body" sz="quarter" idx="28"/>
          </p:nvPr>
        </p:nvSpPr>
        <p:spPr>
          <a:xfrm>
            <a:off x="6258436"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2" name="Picture Placeholder 6">
            <a:extLst>
              <a:ext uri="{FF2B5EF4-FFF2-40B4-BE49-F238E27FC236}">
                <a16:creationId xmlns:a16="http://schemas.microsoft.com/office/drawing/2014/main" id="{E5A6C32E-21F1-4E4A-B156-708DFAA72E72}"/>
              </a:ext>
            </a:extLst>
          </p:cNvPr>
          <p:cNvSpPr>
            <a:spLocks noGrp="1"/>
          </p:cNvSpPr>
          <p:nvPr>
            <p:ph type="pic" sz="quarter" idx="29"/>
          </p:nvPr>
        </p:nvSpPr>
        <p:spPr>
          <a:xfrm>
            <a:off x="8202125" y="1514475"/>
            <a:ext cx="1612800" cy="1288800"/>
          </a:xfrm>
          <a:solidFill>
            <a:schemeClr val="bg1">
              <a:lumMod val="85000"/>
            </a:schemeClr>
          </a:solidFill>
        </p:spPr>
        <p:txBody>
          <a:bodyPr/>
          <a:lstStyle/>
          <a:p>
            <a:r>
              <a:rPr lang="en-US"/>
              <a:t>Click icon to add picture</a:t>
            </a:r>
            <a:endParaRPr lang="en-GB"/>
          </a:p>
        </p:txBody>
      </p:sp>
      <p:sp>
        <p:nvSpPr>
          <p:cNvPr id="23" name="Text Placeholder 8">
            <a:extLst>
              <a:ext uri="{FF2B5EF4-FFF2-40B4-BE49-F238E27FC236}">
                <a16:creationId xmlns:a16="http://schemas.microsoft.com/office/drawing/2014/main" id="{0FC744C3-78C7-4F6E-B33E-80156938A461}"/>
              </a:ext>
            </a:extLst>
          </p:cNvPr>
          <p:cNvSpPr>
            <a:spLocks noGrp="1"/>
          </p:cNvSpPr>
          <p:nvPr>
            <p:ph type="body" sz="quarter" idx="30"/>
          </p:nvPr>
        </p:nvSpPr>
        <p:spPr>
          <a:xfrm>
            <a:off x="8202125"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4" name="Picture Placeholder 6">
            <a:extLst>
              <a:ext uri="{FF2B5EF4-FFF2-40B4-BE49-F238E27FC236}">
                <a16:creationId xmlns:a16="http://schemas.microsoft.com/office/drawing/2014/main" id="{57E6FD03-956E-41CA-91AD-54E914837570}"/>
              </a:ext>
            </a:extLst>
          </p:cNvPr>
          <p:cNvSpPr>
            <a:spLocks noGrp="1"/>
          </p:cNvSpPr>
          <p:nvPr>
            <p:ph type="pic" sz="quarter" idx="31"/>
          </p:nvPr>
        </p:nvSpPr>
        <p:spPr>
          <a:xfrm>
            <a:off x="8202125" y="3668400"/>
            <a:ext cx="1612800" cy="1288800"/>
          </a:xfrm>
          <a:solidFill>
            <a:schemeClr val="bg1">
              <a:lumMod val="85000"/>
            </a:schemeClr>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5C7B36A6-3653-4AB3-8A0C-20397505821E}"/>
              </a:ext>
            </a:extLst>
          </p:cNvPr>
          <p:cNvSpPr>
            <a:spLocks noGrp="1"/>
          </p:cNvSpPr>
          <p:nvPr>
            <p:ph type="body" sz="quarter" idx="32"/>
          </p:nvPr>
        </p:nvSpPr>
        <p:spPr>
          <a:xfrm>
            <a:off x="8202125"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6" name="Picture Placeholder 6">
            <a:extLst>
              <a:ext uri="{FF2B5EF4-FFF2-40B4-BE49-F238E27FC236}">
                <a16:creationId xmlns:a16="http://schemas.microsoft.com/office/drawing/2014/main" id="{671248F5-1A5B-4A76-B819-F5E079F1C6D2}"/>
              </a:ext>
            </a:extLst>
          </p:cNvPr>
          <p:cNvSpPr>
            <a:spLocks noGrp="1"/>
          </p:cNvSpPr>
          <p:nvPr>
            <p:ph type="pic" sz="quarter" idx="33"/>
          </p:nvPr>
        </p:nvSpPr>
        <p:spPr>
          <a:xfrm>
            <a:off x="10145814" y="1514475"/>
            <a:ext cx="1612800" cy="1288800"/>
          </a:xfrm>
          <a:solidFill>
            <a:schemeClr val="bg1">
              <a:lumMod val="85000"/>
            </a:schemeClr>
          </a:solidFill>
        </p:spPr>
        <p:txBody>
          <a:bodyPr/>
          <a:lstStyle/>
          <a:p>
            <a:r>
              <a:rPr lang="en-US"/>
              <a:t>Click icon to add picture</a:t>
            </a:r>
            <a:endParaRPr lang="en-GB"/>
          </a:p>
        </p:txBody>
      </p:sp>
      <p:sp>
        <p:nvSpPr>
          <p:cNvPr id="27" name="Text Placeholder 8">
            <a:extLst>
              <a:ext uri="{FF2B5EF4-FFF2-40B4-BE49-F238E27FC236}">
                <a16:creationId xmlns:a16="http://schemas.microsoft.com/office/drawing/2014/main" id="{492CBBE9-6908-46B4-AFCD-D29AA1CFBF3A}"/>
              </a:ext>
            </a:extLst>
          </p:cNvPr>
          <p:cNvSpPr>
            <a:spLocks noGrp="1"/>
          </p:cNvSpPr>
          <p:nvPr>
            <p:ph type="body" sz="quarter" idx="34"/>
          </p:nvPr>
        </p:nvSpPr>
        <p:spPr>
          <a:xfrm>
            <a:off x="10145814" y="29160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28" name="Picture Placeholder 6">
            <a:extLst>
              <a:ext uri="{FF2B5EF4-FFF2-40B4-BE49-F238E27FC236}">
                <a16:creationId xmlns:a16="http://schemas.microsoft.com/office/drawing/2014/main" id="{9E29436D-FE8A-42DC-9C22-9240AC56DDED}"/>
              </a:ext>
            </a:extLst>
          </p:cNvPr>
          <p:cNvSpPr>
            <a:spLocks noGrp="1"/>
          </p:cNvSpPr>
          <p:nvPr>
            <p:ph type="pic" sz="quarter" idx="35"/>
          </p:nvPr>
        </p:nvSpPr>
        <p:spPr>
          <a:xfrm>
            <a:off x="10145814" y="3668400"/>
            <a:ext cx="1612800" cy="1288800"/>
          </a:xfrm>
          <a:solidFill>
            <a:schemeClr val="bg1">
              <a:lumMod val="85000"/>
            </a:schemeClr>
          </a:solidFill>
        </p:spPr>
        <p:txBody>
          <a:bodyPr/>
          <a:lstStyle/>
          <a:p>
            <a:r>
              <a:rPr lang="en-US"/>
              <a:t>Click icon to add picture</a:t>
            </a:r>
            <a:endParaRPr lang="en-GB"/>
          </a:p>
        </p:txBody>
      </p:sp>
      <p:sp>
        <p:nvSpPr>
          <p:cNvPr id="29" name="Text Placeholder 8">
            <a:extLst>
              <a:ext uri="{FF2B5EF4-FFF2-40B4-BE49-F238E27FC236}">
                <a16:creationId xmlns:a16="http://schemas.microsoft.com/office/drawing/2014/main" id="{5623E0BD-01E3-4130-BF8F-FAAA868C1E67}"/>
              </a:ext>
            </a:extLst>
          </p:cNvPr>
          <p:cNvSpPr>
            <a:spLocks noGrp="1"/>
          </p:cNvSpPr>
          <p:nvPr>
            <p:ph type="body" sz="quarter" idx="36"/>
          </p:nvPr>
        </p:nvSpPr>
        <p:spPr>
          <a:xfrm>
            <a:off x="10145814" y="5068800"/>
            <a:ext cx="1612800" cy="599782"/>
          </a:xfrm>
        </p:spPr>
        <p:txBody>
          <a:bodyPr/>
          <a:lstStyle>
            <a:lvl1pPr>
              <a:lnSpc>
                <a:spcPct val="100000"/>
              </a:lnSpc>
              <a:spcAft>
                <a:spcPts val="0"/>
              </a:spcAft>
              <a:defRPr sz="1200" b="1">
                <a:solidFill>
                  <a:schemeClr val="tx2"/>
                </a:solidFill>
                <a:latin typeface="+mj-lt"/>
              </a:defRPr>
            </a:lvl1pPr>
            <a:lvl2pPr>
              <a:lnSpc>
                <a:spcPct val="100000"/>
              </a:lnSpc>
              <a:spcAft>
                <a:spcPts val="0"/>
              </a:spcAft>
              <a:defRPr sz="1200" i="0">
                <a:solidFill>
                  <a:schemeClr val="tx2"/>
                </a:solidFill>
                <a:latin typeface="+mn-lt"/>
              </a:defRPr>
            </a:lvl2pPr>
            <a:lvl3pPr marL="0" indent="0">
              <a:buNone/>
              <a:defRPr sz="1400"/>
            </a:lvl3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C1247C82-4458-4FEC-83CB-DA15577F9258}"/>
              </a:ext>
            </a:extLst>
          </p:cNvPr>
          <p:cNvSpPr>
            <a:spLocks noGrp="1"/>
          </p:cNvSpPr>
          <p:nvPr>
            <p:ph type="body" sz="quarter" idx="37" hasCustomPrompt="1"/>
          </p:nvPr>
        </p:nvSpPr>
        <p:spPr>
          <a:xfrm>
            <a:off x="431800" y="230188"/>
            <a:ext cx="10987088" cy="293687"/>
          </a:xfrm>
        </p:spPr>
        <p:txBody>
          <a:bodyPr anchor="b"/>
          <a:lstStyle>
            <a:lvl1pPr>
              <a:defRPr sz="1000" cap="all" baseline="0"/>
            </a:lvl1pPr>
          </a:lstStyle>
          <a:p>
            <a:pPr lvl="0"/>
            <a:r>
              <a:rPr lang="en-US" dirty="0"/>
              <a:t>Optional Caption</a:t>
            </a:r>
            <a:endParaRPr lang="en-GB" dirty="0"/>
          </a:p>
        </p:txBody>
      </p:sp>
    </p:spTree>
    <p:extLst>
      <p:ext uri="{BB962C8B-B14F-4D97-AF65-F5344CB8AC3E}">
        <p14:creationId xmlns:p14="http://schemas.microsoft.com/office/powerpoint/2010/main" val="184940014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Blee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1" y="3509978"/>
            <a:ext cx="5664200" cy="890225"/>
          </a:xfrm>
        </p:spPr>
        <p:txBody>
          <a:bodyPr anchor="t"/>
          <a:lstStyle>
            <a:lvl1pPr algn="l">
              <a:defRPr sz="42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2941178"/>
            <a:ext cx="5664200" cy="414000"/>
          </a:xfrm>
        </p:spPr>
        <p:txBody>
          <a:bodyPr anchor="b"/>
          <a:lstStyle>
            <a:lvl1pPr>
              <a:defRPr sz="1200"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D09B86CA-8FDA-4985-BB0C-C8D293F970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286034127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ase Study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2FA27-82E1-4D99-B448-FD05ABEB21D1}"/>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097674"/>
            <a:ext cx="3696855" cy="876292"/>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671512"/>
            <a:ext cx="3696855" cy="414000"/>
          </a:xfrm>
        </p:spPr>
        <p:txBody>
          <a:bodyPr anchor="t"/>
          <a:lstStyle>
            <a:lvl1pPr>
              <a:defRPr sz="12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9" name="Picture Placeholder 6">
            <a:extLst>
              <a:ext uri="{FF2B5EF4-FFF2-40B4-BE49-F238E27FC236}">
                <a16:creationId xmlns:a16="http://schemas.microsoft.com/office/drawing/2014/main" id="{A0955685-CE2A-46D8-A7FC-BCA1BEAFA008}"/>
              </a:ext>
            </a:extLst>
          </p:cNvPr>
          <p:cNvSpPr>
            <a:spLocks noGrp="1"/>
          </p:cNvSpPr>
          <p:nvPr>
            <p:ph type="pic" sz="quarter" idx="19"/>
          </p:nvPr>
        </p:nvSpPr>
        <p:spPr>
          <a:xfrm>
            <a:off x="4447013" y="671512"/>
            <a:ext cx="7311600" cy="5380037"/>
          </a:xfrm>
          <a:solidFill>
            <a:schemeClr val="bg1">
              <a:lumMod val="85000"/>
            </a:schemeClr>
          </a:solidFill>
        </p:spPr>
        <p:txBody>
          <a:bodyPr/>
          <a:lstStyle/>
          <a:p>
            <a:r>
              <a:rPr lang="en-US"/>
              <a:t>Click icon to add picture</a:t>
            </a:r>
            <a:endParaRPr lang="en-GB"/>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1991936"/>
            <a:ext cx="3696855" cy="4059613"/>
          </a:xfrm>
        </p:spPr>
        <p:txBody>
          <a:bodyPr anchor="t"/>
          <a:lstStyle>
            <a:lvl1pPr>
              <a:defRPr sz="12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2374B579-2A4D-42BF-A381-24496613B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
        <p:nvSpPr>
          <p:cNvPr id="10" name="Text Placeholder 7">
            <a:extLst>
              <a:ext uri="{FF2B5EF4-FFF2-40B4-BE49-F238E27FC236}">
                <a16:creationId xmlns:a16="http://schemas.microsoft.com/office/drawing/2014/main" id="{B42AD367-D63D-40BC-8762-DCB27C6DB596}"/>
              </a:ext>
            </a:extLst>
          </p:cNvPr>
          <p:cNvSpPr>
            <a:spLocks noGrp="1"/>
          </p:cNvSpPr>
          <p:nvPr>
            <p:ph type="body" sz="quarter" idx="20" hasCustomPrompt="1"/>
          </p:nvPr>
        </p:nvSpPr>
        <p:spPr>
          <a:xfrm>
            <a:off x="431800" y="230188"/>
            <a:ext cx="10987088" cy="293687"/>
          </a:xfrm>
        </p:spPr>
        <p:txBody>
          <a:bodyPr anchor="b"/>
          <a:lstStyle>
            <a:lvl1pPr>
              <a:defRPr sz="1000" cap="all" baseline="0">
                <a:solidFill>
                  <a:schemeClr val="bg1"/>
                </a:solidFill>
              </a:defRPr>
            </a:lvl1pPr>
          </a:lstStyle>
          <a:p>
            <a:pPr lvl="0"/>
            <a:r>
              <a:rPr lang="en-US" dirty="0"/>
              <a:t>Optional Caption</a:t>
            </a:r>
            <a:endParaRPr lang="en-GB" dirty="0"/>
          </a:p>
        </p:txBody>
      </p:sp>
    </p:spTree>
    <p:extLst>
      <p:ext uri="{BB962C8B-B14F-4D97-AF65-F5344CB8AC3E}">
        <p14:creationId xmlns:p14="http://schemas.microsoft.com/office/powerpoint/2010/main" val="394924405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ase Study Title Full Image">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6E41FD-449F-49EB-8217-FF2FF3B75229}"/>
              </a:ext>
            </a:extLst>
          </p:cNvPr>
          <p:cNvSpPr/>
          <p:nvPr userDrawn="1"/>
        </p:nvSpPr>
        <p:spPr>
          <a:xfrm>
            <a:off x="0" y="0"/>
            <a:ext cx="12192000" cy="6858000"/>
          </a:xfrm>
          <a:prstGeom prst="rect">
            <a:avLst/>
          </a:prstGeom>
          <a:gradFill flip="none" rotWithShape="1">
            <a:gsLst>
              <a:gs pos="0">
                <a:schemeClr val="accent1">
                  <a:lumMod val="5000"/>
                  <a:lumOff val="95000"/>
                  <a:alpha val="0"/>
                </a:schemeClr>
              </a:gs>
              <a:gs pos="74000">
                <a:schemeClr val="accent6">
                  <a:lumMod val="90000"/>
                  <a:alpha val="0"/>
                </a:schemeClr>
              </a:gs>
              <a:gs pos="83000">
                <a:schemeClr val="tx2">
                  <a:alpha val="56000"/>
                </a:schemeClr>
              </a:gs>
              <a:gs pos="100000">
                <a:schemeClr val="tx1">
                  <a:alpha val="5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p:nvPr>
        </p:nvSpPr>
        <p:spPr>
          <a:xfrm>
            <a:off x="431800" y="1514474"/>
            <a:ext cx="3696855" cy="1664325"/>
          </a:xfrm>
        </p:spPr>
        <p:txBody>
          <a:bodyPr anchor="t"/>
          <a:lstStyle>
            <a:lvl1pPr algn="l">
              <a:defRPr sz="3000">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42FF6296-D9E3-48B4-9BE2-30C6ADB94028}"/>
              </a:ext>
            </a:extLst>
          </p:cNvPr>
          <p:cNvSpPr>
            <a:spLocks noGrp="1"/>
          </p:cNvSpPr>
          <p:nvPr>
            <p:ph type="body" sz="quarter" idx="13"/>
          </p:nvPr>
        </p:nvSpPr>
        <p:spPr>
          <a:xfrm>
            <a:off x="431800" y="1047600"/>
            <a:ext cx="3696855" cy="414000"/>
          </a:xfrm>
        </p:spPr>
        <p:txBody>
          <a:bodyPr anchor="b"/>
          <a:lstStyle>
            <a:lvl1pPr>
              <a:defRPr sz="1200" b="1" cap="all"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24F4F238-5980-4356-8B7B-4E5FCC862B1E}"/>
              </a:ext>
            </a:extLst>
          </p:cNvPr>
          <p:cNvSpPr>
            <a:spLocks noGrp="1"/>
          </p:cNvSpPr>
          <p:nvPr>
            <p:ph type="body" sz="quarter" idx="14"/>
          </p:nvPr>
        </p:nvSpPr>
        <p:spPr>
          <a:xfrm>
            <a:off x="431800" y="3178800"/>
            <a:ext cx="3696855" cy="2872750"/>
          </a:xfrm>
        </p:spPr>
        <p:txBody>
          <a:bodyPr anchor="t"/>
          <a:lstStyle>
            <a:lvl1pPr>
              <a:defRPr sz="1000" cap="none" baseline="0">
                <a:solidFill>
                  <a:schemeClr val="bg1"/>
                </a:solidFill>
                <a:latin typeface="+mn-lt"/>
                <a:ea typeface="Open Sans SemiBold" panose="020B0706030804020204" pitchFamily="34" charset="0"/>
                <a:cs typeface="Open Sans SemiBold" panose="020B0706030804020204" pitchFamily="34" charset="0"/>
              </a:defRPr>
            </a:lvl1pPr>
            <a:lvl2pPr>
              <a:defRPr sz="1200">
                <a:latin typeface="Open Sans SemiBold" panose="020B0706030804020204" pitchFamily="34" charset="0"/>
                <a:ea typeface="Open Sans SemiBold" panose="020B0706030804020204" pitchFamily="34" charset="0"/>
                <a:cs typeface="Open Sans SemiBold" panose="020B0706030804020204" pitchFamily="34" charset="0"/>
              </a:defRPr>
            </a:lvl2pPr>
            <a:lvl3pPr>
              <a:defRPr sz="1200">
                <a:latin typeface="Open Sans SemiBold" panose="020B0706030804020204" pitchFamily="34" charset="0"/>
                <a:ea typeface="Open Sans SemiBold" panose="020B0706030804020204" pitchFamily="34" charset="0"/>
                <a:cs typeface="Open Sans SemiBold" panose="020B0706030804020204" pitchFamily="34" charset="0"/>
              </a:defRPr>
            </a:lvl3pPr>
            <a:lvl4pPr>
              <a:defRPr sz="1200">
                <a:latin typeface="Open Sans SemiBold" panose="020B0706030804020204" pitchFamily="34" charset="0"/>
                <a:ea typeface="Open Sans SemiBold" panose="020B0706030804020204" pitchFamily="34" charset="0"/>
                <a:cs typeface="Open Sans SemiBold" panose="020B0706030804020204" pitchFamily="34" charset="0"/>
              </a:defRPr>
            </a:lvl4pPr>
            <a:lvl5pPr>
              <a:defRPr sz="12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E904071D-3D3F-498F-BF09-29099EBFB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8704" y="6325306"/>
            <a:ext cx="1269908" cy="181856"/>
          </a:xfrm>
          <a:prstGeom prst="rect">
            <a:avLst/>
          </a:prstGeom>
        </p:spPr>
      </p:pic>
    </p:spTree>
    <p:extLst>
      <p:ext uri="{BB962C8B-B14F-4D97-AF65-F5344CB8AC3E}">
        <p14:creationId xmlns:p14="http://schemas.microsoft.com/office/powerpoint/2010/main" val="7734245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55" Type="http://schemas.openxmlformats.org/officeDocument/2006/relationships/slideLayout" Target="../slideLayouts/slideLayout114.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slideLayout" Target="../slideLayouts/slideLayout112.xml"/><Relationship Id="rId58" Type="http://schemas.openxmlformats.org/officeDocument/2006/relationships/slideLayout" Target="../slideLayouts/slideLayout117.xml"/><Relationship Id="rId5" Type="http://schemas.openxmlformats.org/officeDocument/2006/relationships/slideLayout" Target="../slideLayouts/slideLayout64.xml"/><Relationship Id="rId61" Type="http://schemas.openxmlformats.org/officeDocument/2006/relationships/image" Target="../media/image1.png"/><Relationship Id="rId19" Type="http://schemas.openxmlformats.org/officeDocument/2006/relationships/slideLayout" Target="../slideLayouts/slideLayout7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56" Type="http://schemas.openxmlformats.org/officeDocument/2006/relationships/slideLayout" Target="../slideLayouts/slideLayout115.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59" Type="http://schemas.openxmlformats.org/officeDocument/2006/relationships/slideLayout" Target="../slideLayouts/slideLayout118.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54" Type="http://schemas.openxmlformats.org/officeDocument/2006/relationships/slideLayout" Target="../slideLayouts/slideLayout11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 Id="rId57" Type="http://schemas.openxmlformats.org/officeDocument/2006/relationships/slideLayout" Target="../slideLayouts/slideLayout116.xml"/><Relationship Id="rId10" Type="http://schemas.openxmlformats.org/officeDocument/2006/relationships/slideLayout" Target="../slideLayouts/slideLayout69.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60"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5" Type="http://schemas.openxmlformats.org/officeDocument/2006/relationships/slideLayout" Target="../slideLayouts/slideLayout123.xml"/><Relationship Id="rId61" Type="http://schemas.openxmlformats.org/officeDocument/2006/relationships/image" Target="../media/image1.png"/><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theme" Target="../theme/theme3.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94950"/>
            <a:ext cx="10986656" cy="493933"/>
          </a:xfrm>
          <a:prstGeom prst="rect">
            <a:avLst/>
          </a:prstGeom>
        </p:spPr>
        <p:txBody>
          <a:bodyPr vert="horz" lIns="0" tIns="0" rIns="0" bIns="0" rtlCol="0" anchor="b">
            <a:noAutofit/>
          </a:bodyPr>
          <a:lstStyle/>
          <a:p>
            <a:r>
              <a:rPr lang="en-US" dirty="0"/>
              <a:t>XXXXXXXXXXXXXXXXXXXXXXX</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Tree>
    <p:extLst>
      <p:ext uri="{BB962C8B-B14F-4D97-AF65-F5344CB8AC3E}">
        <p14:creationId xmlns:p14="http://schemas.microsoft.com/office/powerpoint/2010/main" val="3035887270"/>
      </p:ext>
    </p:extLst>
  </p:cSld>
  <p:clrMap bg1="lt1" tx1="dk1" bg2="lt2" tx2="dk2" accent1="accent1" accent2="accent2" accent3="accent3" accent4="accent4" accent5="accent5" accent6="accent6" hlink="hlink" folHlink="folHlink"/>
  <p:sldLayoutIdLst>
    <p:sldLayoutId id="2147483649" r:id="rId1"/>
    <p:sldLayoutId id="2147483722" r:id="rId2"/>
    <p:sldLayoutId id="2147483710" r:id="rId3"/>
    <p:sldLayoutId id="2147483723" r:id="rId4"/>
    <p:sldLayoutId id="2147483661" r:id="rId5"/>
    <p:sldLayoutId id="2147483724" r:id="rId6"/>
    <p:sldLayoutId id="2147483697" r:id="rId7"/>
    <p:sldLayoutId id="2147483650" r:id="rId8"/>
    <p:sldLayoutId id="2147483665" r:id="rId9"/>
    <p:sldLayoutId id="2147483704" r:id="rId10"/>
    <p:sldLayoutId id="2147483662" r:id="rId11"/>
    <p:sldLayoutId id="2147483663" r:id="rId12"/>
    <p:sldLayoutId id="2147483666" r:id="rId13"/>
    <p:sldLayoutId id="2147483701" r:id="rId14"/>
    <p:sldLayoutId id="2147483702" r:id="rId15"/>
    <p:sldLayoutId id="2147483703" r:id="rId16"/>
    <p:sldLayoutId id="2147483698" r:id="rId17"/>
    <p:sldLayoutId id="2147483664" r:id="rId18"/>
    <p:sldLayoutId id="2147483651" r:id="rId19"/>
    <p:sldLayoutId id="2147483652" r:id="rId20"/>
    <p:sldLayoutId id="2147483688" r:id="rId21"/>
    <p:sldLayoutId id="2147483721" r:id="rId22"/>
    <p:sldLayoutId id="2147483667" r:id="rId23"/>
    <p:sldLayoutId id="2147483700" r:id="rId24"/>
    <p:sldLayoutId id="2147483689" r:id="rId25"/>
    <p:sldLayoutId id="2147483668" r:id="rId26"/>
    <p:sldLayoutId id="2147483669" r:id="rId27"/>
    <p:sldLayoutId id="2147483670" r:id="rId28"/>
    <p:sldLayoutId id="2147483672" r:id="rId29"/>
    <p:sldLayoutId id="2147483690" r:id="rId30"/>
    <p:sldLayoutId id="2147483674" r:id="rId31"/>
    <p:sldLayoutId id="2147483675" r:id="rId32"/>
    <p:sldLayoutId id="2147483676" r:id="rId33"/>
    <p:sldLayoutId id="2147483705" r:id="rId34"/>
    <p:sldLayoutId id="2147483677" r:id="rId35"/>
    <p:sldLayoutId id="2147483678" r:id="rId36"/>
    <p:sldLayoutId id="2147483679" r:id="rId37"/>
    <p:sldLayoutId id="2147483680" r:id="rId38"/>
    <p:sldLayoutId id="2147483681" r:id="rId39"/>
    <p:sldLayoutId id="2147483725" r:id="rId40"/>
    <p:sldLayoutId id="2147483694" r:id="rId41"/>
    <p:sldLayoutId id="2147483706" r:id="rId42"/>
    <p:sldLayoutId id="2147483726" r:id="rId43"/>
    <p:sldLayoutId id="2147483730" r:id="rId44"/>
    <p:sldLayoutId id="2147483731" r:id="rId45"/>
    <p:sldLayoutId id="2147483732" r:id="rId46"/>
    <p:sldLayoutId id="2147483733" r:id="rId47"/>
    <p:sldLayoutId id="2147483734" r:id="rId48"/>
    <p:sldLayoutId id="2147483735" r:id="rId49"/>
    <p:sldLayoutId id="2147483736" r:id="rId50"/>
    <p:sldLayoutId id="2147483683" r:id="rId51"/>
    <p:sldLayoutId id="2147483684" r:id="rId52"/>
    <p:sldLayoutId id="2147483685" r:id="rId53"/>
    <p:sldLayoutId id="2147483686" r:id="rId54"/>
    <p:sldLayoutId id="2147483687" r:id="rId55"/>
    <p:sldLayoutId id="2147483696" r:id="rId56"/>
    <p:sldLayoutId id="2147483654" r:id="rId57"/>
    <p:sldLayoutId id="2147483655" r:id="rId58"/>
    <p:sldLayoutId id="2147483699"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72" userDrawn="1">
          <p15:clr>
            <a:srgbClr val="F26B43"/>
          </p15:clr>
        </p15:guide>
        <p15:guide id="4" pos="7407" userDrawn="1">
          <p15:clr>
            <a:srgbClr val="F26B43"/>
          </p15:clr>
        </p15:guide>
        <p15:guide id="5" orient="horz" pos="423" userDrawn="1">
          <p15:clr>
            <a:srgbClr val="F26B43"/>
          </p15:clr>
        </p15:guide>
        <p15:guide id="6" orient="horz" pos="954" userDrawn="1">
          <p15:clr>
            <a:srgbClr val="F26B43"/>
          </p15:clr>
        </p15:guide>
        <p15:guide id="7" orient="horz" pos="4099" userDrawn="1">
          <p15:clr>
            <a:srgbClr val="F26B43"/>
          </p15:clr>
        </p15:guide>
        <p15:guide id="8" orient="horz" pos="3812" userDrawn="1">
          <p15:clr>
            <a:srgbClr val="F26B43"/>
          </p15:clr>
        </p15:guide>
        <p15:guide id="9" orient="horz" pos="5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23830"/>
            <a:ext cx="10986656" cy="493933"/>
          </a:xfrm>
          <a:prstGeom prst="rect">
            <a:avLst/>
          </a:prstGeom>
        </p:spPr>
        <p:txBody>
          <a:bodyPr vert="horz" lIns="0" tIns="0" rIns="0" bIns="0" rtlCol="0" anchor="b">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Tree>
    <p:extLst>
      <p:ext uri="{BB962C8B-B14F-4D97-AF65-F5344CB8AC3E}">
        <p14:creationId xmlns:p14="http://schemas.microsoft.com/office/powerpoint/2010/main" val="398543119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pos="7407">
          <p15:clr>
            <a:srgbClr val="F26B43"/>
          </p15:clr>
        </p15:guide>
        <p15:guide id="5" orient="horz" pos="423">
          <p15:clr>
            <a:srgbClr val="F26B43"/>
          </p15:clr>
        </p15:guide>
        <p15:guide id="6" orient="horz" pos="954">
          <p15:clr>
            <a:srgbClr val="F26B43"/>
          </p15:clr>
        </p15:guide>
        <p15:guide id="7" orient="horz" pos="4099">
          <p15:clr>
            <a:srgbClr val="F26B43"/>
          </p15:clr>
        </p15:guide>
        <p15:guide id="8" orient="horz" pos="3812">
          <p15:clr>
            <a:srgbClr val="F26B43"/>
          </p15:clr>
        </p15:guide>
        <p15:guide id="9" orient="horz" pos="5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431800" y="594950"/>
            <a:ext cx="10986656" cy="493933"/>
          </a:xfrm>
          <a:prstGeom prst="rect">
            <a:avLst/>
          </a:prstGeom>
        </p:spPr>
        <p:txBody>
          <a:bodyPr vert="horz" lIns="0" tIns="0" rIns="0" bIns="0" rtlCol="0" anchor="b">
            <a:noAutofit/>
          </a:bodyPr>
          <a:lstStyle/>
          <a:p>
            <a:r>
              <a:rPr lang="en-US" dirty="0"/>
              <a:t>XXXXXXXXXXXXXXXXXXXXXXX</a:t>
            </a:r>
            <a:endParaRPr lang="en-GB" dirty="0"/>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431799" y="1514475"/>
            <a:ext cx="11322421" cy="4537075"/>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16CA40-858A-4EE5-9C5A-0358C216A8AD}"/>
              </a:ext>
            </a:extLst>
          </p:cNvPr>
          <p:cNvSpPr>
            <a:spLocks noGrp="1"/>
          </p:cNvSpPr>
          <p:nvPr>
            <p:ph type="dt" sz="half" idx="2"/>
          </p:nvPr>
        </p:nvSpPr>
        <p:spPr>
          <a:xfrm>
            <a:off x="6283959" y="6175289"/>
            <a:ext cx="1480128" cy="331873"/>
          </a:xfrm>
          <a:prstGeom prst="rect">
            <a:avLst/>
          </a:prstGeom>
        </p:spPr>
        <p:txBody>
          <a:bodyPr vert="horz" lIns="0" tIns="0" rIns="0" bIns="0" rtlCol="0" anchor="b">
            <a:noAutofit/>
          </a:bodyPr>
          <a:lstStyle>
            <a:lvl1pPr algn="l">
              <a:defRPr sz="1000">
                <a:solidFill>
                  <a:schemeClr val="tx1"/>
                </a:solidFill>
                <a:latin typeface="+mn-lt"/>
                <a:ea typeface="Open Sans" panose="020B0606030504020204" pitchFamily="34" charset="0"/>
                <a:cs typeface="Open Sans" panose="020B0606030504020204" pitchFamily="34" charset="0"/>
              </a:defRPr>
            </a:lvl1pPr>
          </a:lstStyle>
          <a:p>
            <a:endParaRPr lang="en-GB" dirty="0"/>
          </a:p>
        </p:txBody>
      </p:sp>
      <p:sp>
        <p:nvSpPr>
          <p:cNvPr id="5" name="Footer Placeholder 4">
            <a:extLst>
              <a:ext uri="{FF2B5EF4-FFF2-40B4-BE49-F238E27FC236}">
                <a16:creationId xmlns:a16="http://schemas.microsoft.com/office/drawing/2014/main" id="{1468C0A1-01F2-40A4-B9F5-26A8D5188F7C}"/>
              </a:ext>
            </a:extLst>
          </p:cNvPr>
          <p:cNvSpPr>
            <a:spLocks noGrp="1"/>
          </p:cNvSpPr>
          <p:nvPr>
            <p:ph type="ftr" sz="quarter" idx="3"/>
          </p:nvPr>
        </p:nvSpPr>
        <p:spPr>
          <a:xfrm>
            <a:off x="895854" y="6175290"/>
            <a:ext cx="4680000" cy="331873"/>
          </a:xfrm>
          <a:prstGeom prst="rect">
            <a:avLst/>
          </a:prstGeom>
        </p:spPr>
        <p:txBody>
          <a:bodyPr vert="horz" lIns="0" tIns="0" rIns="0" bIns="0" rtlCol="0" anchor="b">
            <a:noAutofit/>
          </a:bodyPr>
          <a:lstStyle>
            <a:lvl1pPr algn="l">
              <a:defRPr sz="1000" i="1" cap="none" baseline="0">
                <a:solidFill>
                  <a:schemeClr val="tx1"/>
                </a:solidFill>
                <a:latin typeface="+mn-lt"/>
                <a:ea typeface="Open Sans" panose="020B0606030504020204" pitchFamily="34" charset="0"/>
                <a:cs typeface="Open Sans" panose="020B0606030504020204" pitchFamily="34" charset="0"/>
              </a:defRPr>
            </a:lvl1pPr>
          </a:lstStyle>
          <a:p>
            <a:r>
              <a:rPr lang="en-US" dirty="0"/>
              <a:t>South Copeland Resident Research November 2023</a:t>
            </a:r>
            <a:endParaRPr lang="en-GB" dirty="0"/>
          </a:p>
        </p:txBody>
      </p:sp>
      <p:sp>
        <p:nvSpPr>
          <p:cNvPr id="6" name="Slide Number Placeholder 5">
            <a:extLst>
              <a:ext uri="{FF2B5EF4-FFF2-40B4-BE49-F238E27FC236}">
                <a16:creationId xmlns:a16="http://schemas.microsoft.com/office/drawing/2014/main" id="{33CB2561-300F-4B1B-9275-D0A6FE3058CA}"/>
              </a:ext>
            </a:extLst>
          </p:cNvPr>
          <p:cNvSpPr>
            <a:spLocks noGrp="1"/>
          </p:cNvSpPr>
          <p:nvPr>
            <p:ph type="sldNum" sz="quarter" idx="4"/>
          </p:nvPr>
        </p:nvSpPr>
        <p:spPr>
          <a:xfrm>
            <a:off x="431800" y="6175289"/>
            <a:ext cx="283096" cy="331873"/>
          </a:xfrm>
          <a:prstGeom prst="rect">
            <a:avLst/>
          </a:prstGeom>
        </p:spPr>
        <p:txBody>
          <a:bodyPr vert="horz" lIns="0" tIns="0" rIns="0" bIns="0" rtlCol="0" anchor="b">
            <a:noAutofit/>
          </a:bodyPr>
          <a:lstStyle>
            <a:lvl1pPr algn="l">
              <a:defRPr sz="1200" b="1">
                <a:solidFill>
                  <a:schemeClr val="tx1"/>
                </a:solidFill>
                <a:latin typeface="+mn-lt"/>
                <a:ea typeface="Open Sans SemiBold" panose="020B0706030804020204" pitchFamily="34" charset="0"/>
                <a:cs typeface="Open Sans SemiBold" panose="020B0706030804020204" pitchFamily="34" charset="0"/>
              </a:defRPr>
            </a:lvl1pPr>
          </a:lstStyle>
          <a:p>
            <a:fld id="{3BDE516C-3F92-4BBF-8982-23C2FBFA20B2}" type="slidenum">
              <a:rPr lang="en-GB" smtClean="0"/>
              <a:pPr/>
              <a:t>‹#›</a:t>
            </a:fld>
            <a:endParaRPr lang="en-GB" dirty="0"/>
          </a:p>
        </p:txBody>
      </p:sp>
      <p:cxnSp>
        <p:nvCxnSpPr>
          <p:cNvPr id="8" name="Straight Connector 7">
            <a:extLst>
              <a:ext uri="{FF2B5EF4-FFF2-40B4-BE49-F238E27FC236}">
                <a16:creationId xmlns:a16="http://schemas.microsoft.com/office/drawing/2014/main" id="{9AE52F59-4488-471E-8AF1-EF321AB2524A}"/>
              </a:ext>
            </a:extLst>
          </p:cNvPr>
          <p:cNvCxnSpPr/>
          <p:nvPr userDrawn="1"/>
        </p:nvCxnSpPr>
        <p:spPr>
          <a:xfrm>
            <a:off x="431800" y="1224000"/>
            <a:ext cx="1132681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2F6A6-5F57-4673-A018-98B927B92EED}"/>
              </a:ext>
            </a:extLst>
          </p:cNvPr>
          <p:cNvCxnSpPr/>
          <p:nvPr userDrawn="1"/>
        </p:nvCxnSpPr>
        <p:spPr>
          <a:xfrm>
            <a:off x="790508" y="6341225"/>
            <a:ext cx="0" cy="165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13DD98-D9FB-40BB-BFB6-EA02DDCE0C64}"/>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10488703" y="6325306"/>
            <a:ext cx="1269910" cy="181856"/>
          </a:xfrm>
          <a:prstGeom prst="rect">
            <a:avLst/>
          </a:prstGeom>
        </p:spPr>
      </p:pic>
    </p:spTree>
    <p:extLst>
      <p:ext uri="{BB962C8B-B14F-4D97-AF65-F5344CB8AC3E}">
        <p14:creationId xmlns:p14="http://schemas.microsoft.com/office/powerpoint/2010/main" val="11247733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2" r:id="rId35"/>
    <p:sldLayoutId id="2147484013" r:id="rId36"/>
    <p:sldLayoutId id="2147484014" r:id="rId37"/>
    <p:sldLayoutId id="2147484015" r:id="rId38"/>
    <p:sldLayoutId id="2147484016" r:id="rId39"/>
    <p:sldLayoutId id="2147484017" r:id="rId40"/>
    <p:sldLayoutId id="2147484018" r:id="rId41"/>
    <p:sldLayoutId id="2147484019" r:id="rId42"/>
    <p:sldLayoutId id="2147484020" r:id="rId43"/>
    <p:sldLayoutId id="2147484021" r:id="rId44"/>
    <p:sldLayoutId id="2147484022" r:id="rId45"/>
    <p:sldLayoutId id="2147484023" r:id="rId46"/>
    <p:sldLayoutId id="2147484024" r:id="rId47"/>
    <p:sldLayoutId id="2147484025" r:id="rId48"/>
    <p:sldLayoutId id="2147484026" r:id="rId49"/>
    <p:sldLayoutId id="2147484027" r:id="rId50"/>
    <p:sldLayoutId id="2147484028" r:id="rId51"/>
    <p:sldLayoutId id="2147484029" r:id="rId52"/>
    <p:sldLayoutId id="2147484030" r:id="rId53"/>
    <p:sldLayoutId id="2147484031" r:id="rId54"/>
    <p:sldLayoutId id="2147484032" r:id="rId55"/>
    <p:sldLayoutId id="2147484033" r:id="rId56"/>
    <p:sldLayoutId id="2147484034" r:id="rId57"/>
    <p:sldLayoutId id="2147484035" r:id="rId58"/>
    <p:sldLayoutId id="2147484036" r:id="rId59"/>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72">
          <p15:clr>
            <a:srgbClr val="F26B43"/>
          </p15:clr>
        </p15:guide>
        <p15:guide id="4" pos="7407">
          <p15:clr>
            <a:srgbClr val="F26B43"/>
          </p15:clr>
        </p15:guide>
        <p15:guide id="5" orient="horz" pos="423">
          <p15:clr>
            <a:srgbClr val="F26B43"/>
          </p15:clr>
        </p15:guide>
        <p15:guide id="6" orient="horz" pos="954">
          <p15:clr>
            <a:srgbClr val="F26B43"/>
          </p15:clr>
        </p15:guide>
        <p15:guide id="7" orient="horz" pos="4099">
          <p15:clr>
            <a:srgbClr val="F26B43"/>
          </p15:clr>
        </p15:guide>
        <p15:guide id="8" orient="horz" pos="3812">
          <p15:clr>
            <a:srgbClr val="F26B43"/>
          </p15:clr>
        </p15:guide>
        <p15:guide id="9" orient="horz" pos="51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85204B8-AEBA-4C1A-BE2C-A4B20794312C}"/>
              </a:ext>
            </a:extLst>
          </p:cNvPr>
          <p:cNvSpPr>
            <a:spLocks noGrp="1"/>
          </p:cNvSpPr>
          <p:nvPr>
            <p:ph type="ctrTitle"/>
          </p:nvPr>
        </p:nvSpPr>
        <p:spPr>
          <a:xfrm>
            <a:off x="431800" y="2616751"/>
            <a:ext cx="8214360" cy="1016753"/>
          </a:xfrm>
        </p:spPr>
        <p:txBody>
          <a:bodyPr/>
          <a:lstStyle/>
          <a:p>
            <a:r>
              <a:rPr lang="en-US" dirty="0"/>
              <a:t>South Copeland </a:t>
            </a:r>
            <a:r>
              <a:rPr lang="en-GB" dirty="0"/>
              <a:t>resident research, </a:t>
            </a:r>
            <a:br>
              <a:rPr lang="en-GB" dirty="0"/>
            </a:br>
            <a:r>
              <a:rPr lang="en-GB" dirty="0"/>
              <a:t>spring 2025</a:t>
            </a:r>
            <a:br>
              <a:rPr lang="en-GB" dirty="0"/>
            </a:br>
            <a:endParaRPr lang="en-GB" i="1" dirty="0"/>
          </a:p>
        </p:txBody>
      </p:sp>
      <p:sp>
        <p:nvSpPr>
          <p:cNvPr id="4" name="Subtitle 13">
            <a:extLst>
              <a:ext uri="{FF2B5EF4-FFF2-40B4-BE49-F238E27FC236}">
                <a16:creationId xmlns:a16="http://schemas.microsoft.com/office/drawing/2014/main" id="{DD97F004-A8D6-71F4-092A-A614D880F8A1}"/>
              </a:ext>
            </a:extLst>
          </p:cNvPr>
          <p:cNvSpPr>
            <a:spLocks noGrp="1"/>
          </p:cNvSpPr>
          <p:nvPr>
            <p:ph type="subTitle" idx="1"/>
          </p:nvPr>
        </p:nvSpPr>
        <p:spPr>
          <a:xfrm>
            <a:off x="431799" y="3534846"/>
            <a:ext cx="5664201" cy="406865"/>
          </a:xfrm>
        </p:spPr>
        <p:txBody>
          <a:bodyPr/>
          <a:lstStyle/>
          <a:p>
            <a:r>
              <a:rPr lang="en-GB" dirty="0"/>
              <a:t>March 2025</a:t>
            </a:r>
          </a:p>
          <a:p>
            <a:endParaRPr lang="en-GB" dirty="0"/>
          </a:p>
          <a:p>
            <a:endParaRPr lang="en-GB" dirty="0"/>
          </a:p>
        </p:txBody>
      </p:sp>
    </p:spTree>
    <p:extLst>
      <p:ext uri="{BB962C8B-B14F-4D97-AF65-F5344CB8AC3E}">
        <p14:creationId xmlns:p14="http://schemas.microsoft.com/office/powerpoint/2010/main" val="13890217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66C6875-7BDA-4792-9BA4-FAA3CB75177A}"/>
              </a:ext>
            </a:extLst>
          </p:cNvPr>
          <p:cNvSpPr txBox="1">
            <a:spLocks/>
          </p:cNvSpPr>
          <p:nvPr/>
        </p:nvSpPr>
        <p:spPr>
          <a:xfrm>
            <a:off x="431800" y="1334912"/>
            <a:ext cx="11360150" cy="293687"/>
          </a:xfrm>
          <a:prstGeom prst="rect">
            <a:avLst/>
          </a:prstGeom>
        </p:spPr>
        <p:txBody>
          <a:bodyPr vert="horz" lIns="0" tIns="0" rIns="0" bIns="0" rtlCol="0" anchor="t">
            <a:no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effectLst/>
                <a:uLnTx/>
                <a:uFillTx/>
                <a:latin typeface="Arial"/>
                <a:ea typeface="+mn-ea"/>
                <a:cs typeface="+mn-cs"/>
              </a:rPr>
              <a:t>Q. </a:t>
            </a:r>
            <a:r>
              <a:rPr lang="en-US" i="1" dirty="0">
                <a:latin typeface="Arial"/>
              </a:rPr>
              <a:t>Please imagine that the government proposed to construct </a:t>
            </a:r>
            <a:r>
              <a:rPr lang="en-GB" i="1" dirty="0">
                <a:latin typeface="Arial"/>
              </a:rPr>
              <a:t>Geological Disposal Facility (GDF) within the South Copeland Search Area – which covers parts of the wards of Millom and Millom Without as well as areas underneath the seabed off the coast of Copeland.</a:t>
            </a:r>
            <a:endParaRPr lang="en-US" i="1" dirty="0">
              <a:latin typeface="Arial"/>
            </a:endParaRPr>
          </a:p>
        </p:txBody>
      </p:sp>
      <p:sp>
        <p:nvSpPr>
          <p:cNvPr id="12" name="Rectangle 11">
            <a:extLst>
              <a:ext uri="{FF2B5EF4-FFF2-40B4-BE49-F238E27FC236}">
                <a16:creationId xmlns:a16="http://schemas.microsoft.com/office/drawing/2014/main" id="{B1A4085D-DE3F-4E46-BBB8-070434EAAD50}"/>
              </a:ext>
            </a:extLst>
          </p:cNvPr>
          <p:cNvSpPr/>
          <p:nvPr/>
        </p:nvSpPr>
        <p:spPr>
          <a:xfrm>
            <a:off x="0" y="5506717"/>
            <a:ext cx="12191999" cy="493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8" name="Content Placeholder 9">
            <a:extLst>
              <a:ext uri="{FF2B5EF4-FFF2-40B4-BE49-F238E27FC236}">
                <a16:creationId xmlns:a16="http://schemas.microsoft.com/office/drawing/2014/main" id="{58A17CF7-0C8D-42C6-9D68-89DA38FF195C}"/>
              </a:ext>
            </a:extLst>
          </p:cNvPr>
          <p:cNvGraphicFramePr>
            <a:graphicFrameLocks noGrp="1"/>
          </p:cNvGraphicFramePr>
          <p:nvPr>
            <p:ph sz="half" idx="1"/>
            <p:extLst>
              <p:ext uri="{D42A27DB-BD31-4B8C-83A1-F6EECF244321}">
                <p14:modId xmlns:p14="http://schemas.microsoft.com/office/powerpoint/2010/main" val="969566494"/>
              </p:ext>
            </p:extLst>
          </p:nvPr>
        </p:nvGraphicFramePr>
        <p:xfrm>
          <a:off x="441960" y="2153265"/>
          <a:ext cx="11349990" cy="3151002"/>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B9003E96-A6B3-E7B9-8167-A0B65C37C53C}"/>
              </a:ext>
            </a:extLst>
          </p:cNvPr>
          <p:cNvSpPr>
            <a:spLocks noGrp="1"/>
          </p:cNvSpPr>
          <p:nvPr>
            <p:ph type="sldNum" sz="quarter" idx="12"/>
          </p:nvPr>
        </p:nvSpPr>
        <p:spPr/>
        <p:txBody>
          <a:bodyPr/>
          <a:lstStyle/>
          <a:p>
            <a:fld id="{3BDE516C-3F92-4BBF-8982-23C2FBFA20B2}" type="slidenum">
              <a:rPr lang="en-GB" smtClean="0"/>
              <a:t>10</a:t>
            </a:fld>
            <a:endParaRPr lang="en-GB"/>
          </a:p>
        </p:txBody>
      </p:sp>
      <p:sp>
        <p:nvSpPr>
          <p:cNvPr id="13" name="Title 12">
            <a:extLst>
              <a:ext uri="{FF2B5EF4-FFF2-40B4-BE49-F238E27FC236}">
                <a16:creationId xmlns:a16="http://schemas.microsoft.com/office/drawing/2014/main" id="{1ACC4683-1BD7-4F5F-C25C-E32A3F4B5CA6}"/>
              </a:ext>
            </a:extLst>
          </p:cNvPr>
          <p:cNvSpPr>
            <a:spLocks noGrp="1"/>
          </p:cNvSpPr>
          <p:nvPr>
            <p:ph type="title"/>
          </p:nvPr>
        </p:nvSpPr>
        <p:spPr/>
        <p:txBody>
          <a:bodyPr/>
          <a:lstStyle/>
          <a:p>
            <a:r>
              <a:rPr lang="en-US" sz="2400" dirty="0"/>
              <a:t>34% supported the construction of a GDF within the Search Area, whilst 30% opposed it</a:t>
            </a:r>
            <a:endParaRPr lang="en-GB" sz="2400" dirty="0"/>
          </a:p>
        </p:txBody>
      </p:sp>
      <p:sp>
        <p:nvSpPr>
          <p:cNvPr id="6" name="Content Placeholder 2">
            <a:extLst>
              <a:ext uri="{FF2B5EF4-FFF2-40B4-BE49-F238E27FC236}">
                <a16:creationId xmlns:a16="http://schemas.microsoft.com/office/drawing/2014/main" id="{11F3EB41-0F19-CDA0-75A4-AB0BB76BD949}"/>
              </a:ext>
            </a:extLst>
          </p:cNvPr>
          <p:cNvSpPr txBox="1">
            <a:spLocks/>
          </p:cNvSpPr>
          <p:nvPr/>
        </p:nvSpPr>
        <p:spPr>
          <a:xfrm>
            <a:off x="1325853" y="5657596"/>
            <a:ext cx="1313544" cy="192168"/>
          </a:xfrm>
          <a:prstGeom prst="rect">
            <a:avLst/>
          </a:prstGeom>
        </p:spPr>
        <p:txBody>
          <a:bodyPr vert="horz" wrap="square" lIns="0" tIns="0" rIns="0" bIns="0" rtlCol="0" anchor="t">
            <a:sp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1" i="1" u="none" strike="noStrike" kern="1200" cap="none" spc="0" normalizeH="0" baseline="0" noProof="0" dirty="0">
                <a:ln>
                  <a:noFill/>
                </a:ln>
                <a:effectLst/>
                <a:uLnTx/>
                <a:uFillTx/>
                <a:latin typeface="Georgia"/>
                <a:ea typeface="+mn-ea"/>
                <a:cs typeface="+mn-cs"/>
              </a:rPr>
              <a:t>NET support:</a:t>
            </a:r>
          </a:p>
        </p:txBody>
      </p:sp>
      <p:sp>
        <p:nvSpPr>
          <p:cNvPr id="3" name="Rectangle 2">
            <a:extLst>
              <a:ext uri="{FF2B5EF4-FFF2-40B4-BE49-F238E27FC236}">
                <a16:creationId xmlns:a16="http://schemas.microsoft.com/office/drawing/2014/main" id="{7DC644D1-6441-CBDE-7DBB-95628D839DB6}"/>
              </a:ext>
            </a:extLst>
          </p:cNvPr>
          <p:cNvSpPr/>
          <p:nvPr/>
        </p:nvSpPr>
        <p:spPr>
          <a:xfrm>
            <a:off x="3105663" y="550671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-34</a:t>
            </a:r>
            <a:endParaRPr lang="en-GB" sz="1200" dirty="0">
              <a:solidFill>
                <a:schemeClr val="tx1"/>
              </a:solidFill>
            </a:endParaRPr>
          </a:p>
        </p:txBody>
      </p:sp>
      <p:sp>
        <p:nvSpPr>
          <p:cNvPr id="5" name="Rectangle 4">
            <a:extLst>
              <a:ext uri="{FF2B5EF4-FFF2-40B4-BE49-F238E27FC236}">
                <a16:creationId xmlns:a16="http://schemas.microsoft.com/office/drawing/2014/main" id="{E131A7E3-6B7E-4FDB-EC9E-0CD85F56F473}"/>
              </a:ext>
            </a:extLst>
          </p:cNvPr>
          <p:cNvSpPr/>
          <p:nvPr/>
        </p:nvSpPr>
        <p:spPr>
          <a:xfrm>
            <a:off x="4546227" y="552510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+11 </a:t>
            </a:r>
            <a:endParaRPr lang="en-GB" sz="1200" dirty="0">
              <a:solidFill>
                <a:schemeClr val="tx1"/>
              </a:solidFill>
            </a:endParaRPr>
          </a:p>
        </p:txBody>
      </p:sp>
      <p:sp>
        <p:nvSpPr>
          <p:cNvPr id="7" name="Rectangle 6">
            <a:extLst>
              <a:ext uri="{FF2B5EF4-FFF2-40B4-BE49-F238E27FC236}">
                <a16:creationId xmlns:a16="http://schemas.microsoft.com/office/drawing/2014/main" id="{EA24DBBB-EEE7-6E1E-B307-50FD72E2D88D}"/>
              </a:ext>
            </a:extLst>
          </p:cNvPr>
          <p:cNvSpPr/>
          <p:nvPr/>
        </p:nvSpPr>
        <p:spPr>
          <a:xfrm>
            <a:off x="6019299" y="550671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US" sz="1200" b="1" i="1" dirty="0">
                <a:solidFill>
                  <a:schemeClr val="tx1"/>
                </a:solidFill>
                <a:latin typeface="Georgia"/>
              </a:rPr>
              <a:t>+35</a:t>
            </a:r>
            <a:endParaRPr lang="en-GB" sz="1200" dirty="0">
              <a:solidFill>
                <a:schemeClr val="tx1"/>
              </a:solidFill>
            </a:endParaRPr>
          </a:p>
        </p:txBody>
      </p:sp>
      <p:sp>
        <p:nvSpPr>
          <p:cNvPr id="11" name="Rectangle 10">
            <a:extLst>
              <a:ext uri="{FF2B5EF4-FFF2-40B4-BE49-F238E27FC236}">
                <a16:creationId xmlns:a16="http://schemas.microsoft.com/office/drawing/2014/main" id="{3F21F905-4866-28C8-D493-65E857AFF01F}"/>
              </a:ext>
            </a:extLst>
          </p:cNvPr>
          <p:cNvSpPr/>
          <p:nvPr/>
        </p:nvSpPr>
        <p:spPr>
          <a:xfrm>
            <a:off x="7507325" y="5488330"/>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+5</a:t>
            </a:r>
          </a:p>
        </p:txBody>
      </p:sp>
      <p:sp>
        <p:nvSpPr>
          <p:cNvPr id="14" name="Rectangle 13">
            <a:extLst>
              <a:ext uri="{FF2B5EF4-FFF2-40B4-BE49-F238E27FC236}">
                <a16:creationId xmlns:a16="http://schemas.microsoft.com/office/drawing/2014/main" id="{C789668C-350E-4890-D612-E0D0BD839B90}"/>
              </a:ext>
            </a:extLst>
          </p:cNvPr>
          <p:cNvSpPr/>
          <p:nvPr/>
        </p:nvSpPr>
        <p:spPr>
          <a:xfrm>
            <a:off x="9009835" y="5506714"/>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+21</a:t>
            </a:r>
          </a:p>
        </p:txBody>
      </p:sp>
      <p:sp>
        <p:nvSpPr>
          <p:cNvPr id="2" name="Rectangle 1">
            <a:extLst>
              <a:ext uri="{FF2B5EF4-FFF2-40B4-BE49-F238E27FC236}">
                <a16:creationId xmlns:a16="http://schemas.microsoft.com/office/drawing/2014/main" id="{9FE08D2F-D2CA-CA0E-64DD-FF748B92CF65}"/>
              </a:ext>
            </a:extLst>
          </p:cNvPr>
          <p:cNvSpPr/>
          <p:nvPr/>
        </p:nvSpPr>
        <p:spPr>
          <a:xfrm>
            <a:off x="10512345" y="5506715"/>
            <a:ext cx="648000" cy="4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r>
              <a:rPr lang="en-GB" sz="1200" b="1" i="1" dirty="0">
                <a:solidFill>
                  <a:schemeClr val="tx1"/>
                </a:solidFill>
                <a:latin typeface="Georgia"/>
              </a:rPr>
              <a:t>+4</a:t>
            </a:r>
          </a:p>
        </p:txBody>
      </p:sp>
      <p:sp>
        <p:nvSpPr>
          <p:cNvPr id="15" name="Footer Placeholder 2">
            <a:extLst>
              <a:ext uri="{FF2B5EF4-FFF2-40B4-BE49-F238E27FC236}">
                <a16:creationId xmlns:a16="http://schemas.microsoft.com/office/drawing/2014/main" id="{7F4F1A73-003E-62F3-D313-00B07943B12E}"/>
              </a:ext>
            </a:extLst>
          </p:cNvPr>
          <p:cNvSpPr txBox="1">
            <a:spLocks/>
          </p:cNvSpPr>
          <p:nvPr/>
        </p:nvSpPr>
        <p:spPr>
          <a:xfrm>
            <a:off x="895852" y="6175291"/>
            <a:ext cx="8210048"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i="1" dirty="0">
                <a:solidFill>
                  <a:prstClr val="black"/>
                </a:solidFill>
                <a:latin typeface="Arial"/>
                <a:ea typeface="Open Sans" panose="020B0606030504020204" pitchFamily="34" charset="0"/>
                <a:cs typeface="Open Sans" panose="020B0606030504020204" pitchFamily="34" charset="0"/>
              </a:rPr>
              <a:t>Base: total respondents Jul 2022 (158); total respondents Jun 2023 (187); total respondents Nov 2023 (203); total respondents Mar 2024 (201); total respondents Oct 2024 (200); total respondents March 2025 (200)</a:t>
            </a:r>
            <a:endParaRPr lang="en-GB" sz="1000" i="1" dirty="0">
              <a:solidFill>
                <a:prstClr val="black"/>
              </a:solidFill>
              <a:latin typeface="Arial"/>
              <a:ea typeface="Open Sans" panose="020B0606030504020204" pitchFamily="34" charset="0"/>
              <a:cs typeface="Open Sans" panose="020B0606030504020204" pitchFamily="34" charset="0"/>
            </a:endParaRPr>
          </a:p>
          <a:p>
            <a:r>
              <a:rPr lang="en-US" dirty="0"/>
              <a:t>Source: South Copeland resident research spring 2025</a:t>
            </a:r>
          </a:p>
        </p:txBody>
      </p:sp>
    </p:spTree>
    <p:extLst>
      <p:ext uri="{BB962C8B-B14F-4D97-AF65-F5344CB8AC3E}">
        <p14:creationId xmlns:p14="http://schemas.microsoft.com/office/powerpoint/2010/main" val="23309541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F170-0A45-4723-809E-335733EF62C4}"/>
              </a:ext>
            </a:extLst>
          </p:cNvPr>
          <p:cNvSpPr>
            <a:spLocks noGrp="1"/>
          </p:cNvSpPr>
          <p:nvPr>
            <p:ph type="title"/>
          </p:nvPr>
        </p:nvSpPr>
        <p:spPr/>
        <p:txBody>
          <a:bodyPr/>
          <a:lstStyle/>
          <a:p>
            <a:r>
              <a:rPr lang="en-US" dirty="0">
                <a:solidFill>
                  <a:schemeClr val="accent3"/>
                </a:solidFill>
              </a:rPr>
              <a:t>Information needs &amp; engagement</a:t>
            </a:r>
            <a:endParaRPr lang="en-GB" dirty="0">
              <a:solidFill>
                <a:schemeClr val="accent3"/>
              </a:solidFill>
            </a:endParaRPr>
          </a:p>
        </p:txBody>
      </p:sp>
    </p:spTree>
    <p:extLst>
      <p:ext uri="{BB962C8B-B14F-4D97-AF65-F5344CB8AC3E}">
        <p14:creationId xmlns:p14="http://schemas.microsoft.com/office/powerpoint/2010/main" val="3997860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63DF2EE6-9BCE-4B24-9DE0-A07EB21B2A34}"/>
              </a:ext>
            </a:extLst>
          </p:cNvPr>
          <p:cNvGraphicFramePr>
            <a:graphicFrameLocks noGrp="1"/>
          </p:cNvGraphicFramePr>
          <p:nvPr>
            <p:ph sz="half" idx="1"/>
            <p:extLst>
              <p:ext uri="{D42A27DB-BD31-4B8C-83A1-F6EECF244321}">
                <p14:modId xmlns:p14="http://schemas.microsoft.com/office/powerpoint/2010/main" val="3348786478"/>
              </p:ext>
            </p:extLst>
          </p:nvPr>
        </p:nvGraphicFramePr>
        <p:xfrm>
          <a:off x="824906" y="1868219"/>
          <a:ext cx="5775960" cy="4086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ontent Placeholder 9">
            <a:extLst>
              <a:ext uri="{FF2B5EF4-FFF2-40B4-BE49-F238E27FC236}">
                <a16:creationId xmlns:a16="http://schemas.microsoft.com/office/drawing/2014/main" id="{806FFE41-33E6-AFEC-ED93-B6AB01707A9A}"/>
              </a:ext>
            </a:extLst>
          </p:cNvPr>
          <p:cNvGraphicFramePr>
            <a:graphicFrameLocks/>
          </p:cNvGraphicFramePr>
          <p:nvPr>
            <p:extLst>
              <p:ext uri="{D42A27DB-BD31-4B8C-83A1-F6EECF244321}">
                <p14:modId xmlns:p14="http://schemas.microsoft.com/office/powerpoint/2010/main" val="4058966189"/>
              </p:ext>
            </p:extLst>
          </p:nvPr>
        </p:nvGraphicFramePr>
        <p:xfrm>
          <a:off x="5469041" y="1853513"/>
          <a:ext cx="5534025" cy="4086696"/>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6924883D-8D50-DB59-A198-3A57724DD69B}"/>
              </a:ext>
            </a:extLst>
          </p:cNvPr>
          <p:cNvSpPr>
            <a:spLocks noGrp="1"/>
          </p:cNvSpPr>
          <p:nvPr>
            <p:ph type="sldNum" sz="quarter" idx="12"/>
          </p:nvPr>
        </p:nvSpPr>
        <p:spPr/>
        <p:txBody>
          <a:bodyPr/>
          <a:lstStyle/>
          <a:p>
            <a:fld id="{3BDE516C-3F92-4BBF-8982-23C2FBFA20B2}" type="slidenum">
              <a:rPr lang="en-GB" smtClean="0"/>
              <a:t>12</a:t>
            </a:fld>
            <a:endParaRPr lang="en-GB"/>
          </a:p>
        </p:txBody>
      </p:sp>
      <p:sp>
        <p:nvSpPr>
          <p:cNvPr id="7" name="Title 6">
            <a:extLst>
              <a:ext uri="{FF2B5EF4-FFF2-40B4-BE49-F238E27FC236}">
                <a16:creationId xmlns:a16="http://schemas.microsoft.com/office/drawing/2014/main" id="{52AE3643-8FA9-2711-E562-A9273AE0A17B}"/>
              </a:ext>
            </a:extLst>
          </p:cNvPr>
          <p:cNvSpPr>
            <a:spLocks noGrp="1"/>
          </p:cNvSpPr>
          <p:nvPr>
            <p:ph type="title"/>
          </p:nvPr>
        </p:nvSpPr>
        <p:spPr>
          <a:xfrm>
            <a:off x="431799" y="594950"/>
            <a:ext cx="11422743" cy="493933"/>
          </a:xfrm>
        </p:spPr>
        <p:txBody>
          <a:bodyPr/>
          <a:lstStyle/>
          <a:p>
            <a:r>
              <a:rPr lang="en-GB" sz="2400" dirty="0"/>
              <a:t>Postal information was the favoured method for communication about geological disposal and the siting process, followed by online sources</a:t>
            </a:r>
          </a:p>
        </p:txBody>
      </p:sp>
      <p:sp>
        <p:nvSpPr>
          <p:cNvPr id="3" name="Content Placeholder 2">
            <a:extLst>
              <a:ext uri="{FF2B5EF4-FFF2-40B4-BE49-F238E27FC236}">
                <a16:creationId xmlns:a16="http://schemas.microsoft.com/office/drawing/2014/main" id="{FD815D4B-8891-37D5-42F1-C39B6D2DEBF7}"/>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GB" sz="1200" b="0" i="1" u="none" strike="noStrike" kern="1200" cap="none" spc="0" normalizeH="0" baseline="0" noProof="0" dirty="0">
                <a:ln>
                  <a:noFill/>
                </a:ln>
                <a:effectLst/>
                <a:uLnTx/>
                <a:uFillTx/>
                <a:latin typeface="Arial"/>
                <a:ea typeface="+mn-ea"/>
                <a:cs typeface="+mn-cs"/>
              </a:rPr>
              <a:t>Q. </a:t>
            </a:r>
            <a:r>
              <a:rPr kumimoji="0" lang="en-US" sz="1200" b="0" i="1" u="none" strike="noStrike" kern="1200" cap="none" spc="0" normalizeH="0" baseline="0" noProof="0" dirty="0">
                <a:ln>
                  <a:noFill/>
                </a:ln>
                <a:effectLst/>
                <a:uLnTx/>
                <a:uFillTx/>
                <a:latin typeface="Arial"/>
                <a:ea typeface="+mn-ea"/>
                <a:cs typeface="+mn-cs"/>
              </a:rPr>
              <a:t>How would you like to receive information about geological disposal and the siting process?*</a:t>
            </a:r>
            <a:endParaRPr kumimoji="0" lang="en-GB" sz="1200" b="0" i="1" u="none" strike="noStrike" kern="1200" cap="none" spc="0" normalizeH="0" baseline="0" noProof="0" dirty="0">
              <a:ln>
                <a:noFill/>
              </a:ln>
              <a:effectLst/>
              <a:uLnTx/>
              <a:uFillTx/>
              <a:latin typeface="Arial"/>
              <a:ea typeface="+mn-ea"/>
              <a:cs typeface="+mn-cs"/>
            </a:endParaRPr>
          </a:p>
        </p:txBody>
      </p:sp>
      <p:sp>
        <p:nvSpPr>
          <p:cNvPr id="5" name="Footer Placeholder 2">
            <a:extLst>
              <a:ext uri="{FF2B5EF4-FFF2-40B4-BE49-F238E27FC236}">
                <a16:creationId xmlns:a16="http://schemas.microsoft.com/office/drawing/2014/main" id="{2B2BD464-2447-4E12-C457-628898EC4B9B}"/>
              </a:ext>
            </a:extLst>
          </p:cNvPr>
          <p:cNvSpPr txBox="1">
            <a:spLocks/>
          </p:cNvSpPr>
          <p:nvPr/>
        </p:nvSpPr>
        <p:spPr>
          <a:xfrm>
            <a:off x="895854" y="6175290"/>
            <a:ext cx="9619746"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prstClr val="black"/>
                </a:solidFill>
                <a:latin typeface="Arial"/>
                <a:ea typeface="Open Sans" panose="020B0606030504020204" pitchFamily="34" charset="0"/>
                <a:cs typeface="Open Sans" panose="020B0606030504020204" pitchFamily="34" charset="0"/>
              </a:rPr>
              <a:t>*Note: question was open-ended. Respondents’ spontaneous answers have been grouped into consistent themes for the purpose of analysis </a:t>
            </a:r>
          </a:p>
          <a:p>
            <a:r>
              <a:rPr lang="en-US" sz="1000" i="1" dirty="0">
                <a:solidFill>
                  <a:prstClr val="black"/>
                </a:solidFill>
                <a:latin typeface="Arial"/>
                <a:ea typeface="Open Sans" panose="020B0606030504020204" pitchFamily="34" charset="0"/>
                <a:cs typeface="Open Sans" panose="020B0606030504020204" pitchFamily="34" charset="0"/>
              </a:rPr>
              <a:t>Base: total respondents March 2025 (</a:t>
            </a:r>
            <a:r>
              <a:rPr lang="en-US" dirty="0">
                <a:solidFill>
                  <a:prstClr val="black"/>
                </a:solidFill>
                <a:latin typeface="Arial"/>
              </a:rPr>
              <a:t>200</a:t>
            </a:r>
            <a:r>
              <a:rPr lang="en-US" sz="1000" i="1" dirty="0">
                <a:solidFill>
                  <a:prstClr val="black"/>
                </a:solidFill>
                <a:latin typeface="Arial"/>
                <a:ea typeface="Open Sans" panose="020B0606030504020204" pitchFamily="34" charset="0"/>
                <a:cs typeface="Open Sans" panose="020B0606030504020204" pitchFamily="34" charset="0"/>
              </a:rPr>
              <a:t>)</a:t>
            </a:r>
            <a:endParaRPr lang="en-GB" sz="1000" i="1" dirty="0">
              <a:solidFill>
                <a:prstClr val="black"/>
              </a:solidFill>
              <a:latin typeface="Arial"/>
              <a:ea typeface="Open Sans" panose="020B0606030504020204" pitchFamily="34" charset="0"/>
              <a:cs typeface="Open Sans" panose="020B0606030504020204" pitchFamily="34" charset="0"/>
            </a:endParaRPr>
          </a:p>
          <a:p>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spring 2025</a:t>
            </a:r>
            <a:endParaRPr lang="en-US" dirty="0"/>
          </a:p>
        </p:txBody>
      </p:sp>
    </p:spTree>
    <p:extLst>
      <p:ext uri="{BB962C8B-B14F-4D97-AF65-F5344CB8AC3E}">
        <p14:creationId xmlns:p14="http://schemas.microsoft.com/office/powerpoint/2010/main" val="18052773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63DF2EE6-9BCE-4B24-9DE0-A07EB21B2A34}"/>
              </a:ext>
            </a:extLst>
          </p:cNvPr>
          <p:cNvGraphicFramePr>
            <a:graphicFrameLocks noGrp="1"/>
          </p:cNvGraphicFramePr>
          <p:nvPr>
            <p:ph sz="half" idx="1"/>
            <p:extLst>
              <p:ext uri="{D42A27DB-BD31-4B8C-83A1-F6EECF244321}">
                <p14:modId xmlns:p14="http://schemas.microsoft.com/office/powerpoint/2010/main" val="2038387248"/>
              </p:ext>
            </p:extLst>
          </p:nvPr>
        </p:nvGraphicFramePr>
        <p:xfrm>
          <a:off x="1589536" y="2248679"/>
          <a:ext cx="5336780" cy="368288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924883D-8D50-DB59-A198-3A57724DD6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7" name="Title 6">
            <a:extLst>
              <a:ext uri="{FF2B5EF4-FFF2-40B4-BE49-F238E27FC236}">
                <a16:creationId xmlns:a16="http://schemas.microsoft.com/office/drawing/2014/main" id="{52AE3643-8FA9-2711-E562-A9273AE0A17B}"/>
              </a:ext>
            </a:extLst>
          </p:cNvPr>
          <p:cNvSpPr>
            <a:spLocks noGrp="1"/>
          </p:cNvSpPr>
          <p:nvPr>
            <p:ph type="title"/>
          </p:nvPr>
        </p:nvSpPr>
        <p:spPr/>
        <p:txBody>
          <a:bodyPr/>
          <a:lstStyle/>
          <a:p>
            <a:r>
              <a:rPr lang="en-GB" sz="2400" dirty="0"/>
              <a:t>When prompted, the majority claimed that they did not want to engage in a conversation about the subject matter</a:t>
            </a:r>
          </a:p>
        </p:txBody>
      </p:sp>
      <p:sp>
        <p:nvSpPr>
          <p:cNvPr id="3" name="Content Placeholder 2">
            <a:extLst>
              <a:ext uri="{FF2B5EF4-FFF2-40B4-BE49-F238E27FC236}">
                <a16:creationId xmlns:a16="http://schemas.microsoft.com/office/drawing/2014/main" id="{FD815D4B-8891-37D5-42F1-C39B6D2DEBF7}"/>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Q. How, if at all, would you like to join in a conversation and give your views regarding geological disposal and the siting process?*</a:t>
            </a:r>
            <a:endParaRPr kumimoji="0" lang="en-GB"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5" name="Footer Placeholder 2">
            <a:extLst>
              <a:ext uri="{FF2B5EF4-FFF2-40B4-BE49-F238E27FC236}">
                <a16:creationId xmlns:a16="http://schemas.microsoft.com/office/drawing/2014/main" id="{E9F1266E-7671-BC75-F40F-55B6383C6B18}"/>
              </a:ext>
            </a:extLst>
          </p:cNvPr>
          <p:cNvSpPr txBox="1">
            <a:spLocks/>
          </p:cNvSpPr>
          <p:nvPr/>
        </p:nvSpPr>
        <p:spPr>
          <a:xfrm>
            <a:off x="895854" y="6175290"/>
            <a:ext cx="9619746"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prstClr val="black"/>
                </a:solidFill>
                <a:latin typeface="Arial"/>
                <a:ea typeface="Open Sans" panose="020B0606030504020204" pitchFamily="34" charset="0"/>
                <a:cs typeface="Open Sans" panose="020B0606030504020204" pitchFamily="34" charset="0"/>
              </a:rPr>
              <a:t>*Note: question was open-ended. Respondents’ spontaneous answers have been grouped into consistent themes for the purpose of analysis </a:t>
            </a:r>
          </a:p>
          <a:p>
            <a:r>
              <a:rPr lang="en-US" sz="1000" i="1" dirty="0">
                <a:solidFill>
                  <a:prstClr val="black"/>
                </a:solidFill>
                <a:latin typeface="Arial"/>
                <a:ea typeface="Open Sans" panose="020B0606030504020204" pitchFamily="34" charset="0"/>
                <a:cs typeface="Open Sans" panose="020B0606030504020204" pitchFamily="34" charset="0"/>
              </a:rPr>
              <a:t>Base: total respondents March 2025 (</a:t>
            </a:r>
            <a:r>
              <a:rPr lang="en-US" dirty="0">
                <a:solidFill>
                  <a:prstClr val="black"/>
                </a:solidFill>
                <a:latin typeface="Arial"/>
              </a:rPr>
              <a:t>200</a:t>
            </a:r>
            <a:r>
              <a:rPr lang="en-US" sz="1000" i="1" dirty="0">
                <a:solidFill>
                  <a:prstClr val="black"/>
                </a:solidFill>
                <a:latin typeface="Arial"/>
                <a:ea typeface="Open Sans" panose="020B0606030504020204" pitchFamily="34" charset="0"/>
                <a:cs typeface="Open Sans" panose="020B0606030504020204" pitchFamily="34" charset="0"/>
              </a:rPr>
              <a:t>)</a:t>
            </a:r>
            <a:endParaRPr lang="en-GB" sz="1000" i="1" dirty="0">
              <a:solidFill>
                <a:prstClr val="black"/>
              </a:solidFill>
              <a:latin typeface="Arial"/>
              <a:ea typeface="Open Sans" panose="020B0606030504020204" pitchFamily="34" charset="0"/>
              <a:cs typeface="Open Sans" panose="020B0606030504020204" pitchFamily="34" charset="0"/>
            </a:endParaRPr>
          </a:p>
          <a:p>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spring 2025</a:t>
            </a:r>
            <a:endParaRPr lang="en-US" dirty="0"/>
          </a:p>
        </p:txBody>
      </p:sp>
      <p:graphicFrame>
        <p:nvGraphicFramePr>
          <p:cNvPr id="9" name="Chart 8">
            <a:extLst>
              <a:ext uri="{FF2B5EF4-FFF2-40B4-BE49-F238E27FC236}">
                <a16:creationId xmlns:a16="http://schemas.microsoft.com/office/drawing/2014/main" id="{8443D754-9C0F-EA4F-C7AE-943592E5B8D3}"/>
              </a:ext>
            </a:extLst>
          </p:cNvPr>
          <p:cNvGraphicFramePr/>
          <p:nvPr>
            <p:extLst>
              <p:ext uri="{D42A27DB-BD31-4B8C-83A1-F6EECF244321}">
                <p14:modId xmlns:p14="http://schemas.microsoft.com/office/powerpoint/2010/main" val="728425666"/>
              </p:ext>
            </p:extLst>
          </p:nvPr>
        </p:nvGraphicFramePr>
        <p:xfrm>
          <a:off x="6616681" y="2280444"/>
          <a:ext cx="5336780" cy="383625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9EAB3CE4-FB2F-B303-D5B7-6DFA4AA06502}"/>
              </a:ext>
            </a:extLst>
          </p:cNvPr>
          <p:cNvSpPr/>
          <p:nvPr/>
        </p:nvSpPr>
        <p:spPr>
          <a:xfrm>
            <a:off x="3016391" y="1666785"/>
            <a:ext cx="1534885" cy="42852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Georgia"/>
                <a:ea typeface="+mn-ea"/>
                <a:cs typeface="+mn-cs"/>
              </a:rPr>
              <a:t>All options</a:t>
            </a:r>
          </a:p>
        </p:txBody>
      </p:sp>
      <p:sp>
        <p:nvSpPr>
          <p:cNvPr id="11" name="Rectangle 10">
            <a:extLst>
              <a:ext uri="{FF2B5EF4-FFF2-40B4-BE49-F238E27FC236}">
                <a16:creationId xmlns:a16="http://schemas.microsoft.com/office/drawing/2014/main" id="{FEC65CF4-AEC5-732F-42FB-30BA7803C2F6}"/>
              </a:ext>
            </a:extLst>
          </p:cNvPr>
          <p:cNvSpPr/>
          <p:nvPr/>
        </p:nvSpPr>
        <p:spPr>
          <a:xfrm>
            <a:off x="8362157" y="1698550"/>
            <a:ext cx="1534885" cy="42852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2000"/>
              </a:lnSpc>
              <a:spcBef>
                <a:spcPts val="0"/>
              </a:spcBef>
              <a:spcAft>
                <a:spcPts val="0"/>
              </a:spcAft>
              <a:buClrTx/>
              <a:buSzTx/>
              <a:buFontTx/>
              <a:buNone/>
              <a:tabLst/>
              <a:defRPr/>
            </a:pPr>
            <a:r>
              <a:rPr lang="en-GB" sz="1400" b="1" dirty="0">
                <a:solidFill>
                  <a:schemeClr val="tx1"/>
                </a:solidFill>
                <a:latin typeface="Georgia"/>
              </a:rPr>
              <a:t>NET</a:t>
            </a:r>
            <a:r>
              <a:rPr kumimoji="0" lang="en-GB" sz="1400" b="1" i="0" u="none" strike="noStrike" kern="1200" cap="none" spc="0" normalizeH="0" baseline="0" noProof="0" dirty="0">
                <a:ln>
                  <a:noFill/>
                </a:ln>
                <a:solidFill>
                  <a:schemeClr val="tx1"/>
                </a:solidFill>
                <a:effectLst/>
                <a:uLnTx/>
                <a:uFillTx/>
                <a:latin typeface="Georgia"/>
                <a:ea typeface="+mn-ea"/>
                <a:cs typeface="+mn-cs"/>
              </a:rPr>
              <a:t> </a:t>
            </a:r>
          </a:p>
        </p:txBody>
      </p:sp>
    </p:spTree>
    <p:extLst>
      <p:ext uri="{BB962C8B-B14F-4D97-AF65-F5344CB8AC3E}">
        <p14:creationId xmlns:p14="http://schemas.microsoft.com/office/powerpoint/2010/main" val="13109079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D15CF-9EB8-43E4-9B1C-7CDDCC9C52F1}"/>
              </a:ext>
            </a:extLst>
          </p:cNvPr>
          <p:cNvSpPr>
            <a:spLocks noGrp="1"/>
          </p:cNvSpPr>
          <p:nvPr>
            <p:ph type="body" sz="quarter" idx="13"/>
          </p:nvPr>
        </p:nvSpPr>
        <p:spPr/>
        <p:txBody>
          <a:bodyPr/>
          <a:lstStyle/>
          <a:p>
            <a:r>
              <a:rPr lang="en-US" dirty="0" err="1"/>
              <a:t>Northburgh</a:t>
            </a:r>
            <a:r>
              <a:rPr lang="en-US" dirty="0"/>
              <a:t> House</a:t>
            </a:r>
          </a:p>
          <a:p>
            <a:r>
              <a:rPr lang="en-US" dirty="0"/>
              <a:t>10 </a:t>
            </a:r>
            <a:r>
              <a:rPr lang="en-US" dirty="0" err="1"/>
              <a:t>Northburgh</a:t>
            </a:r>
            <a:r>
              <a:rPr lang="en-US" dirty="0"/>
              <a:t> Street</a:t>
            </a:r>
          </a:p>
          <a:p>
            <a:r>
              <a:rPr lang="en-US" dirty="0"/>
              <a:t>London EC1V 0AT</a:t>
            </a:r>
          </a:p>
          <a:p>
            <a:endParaRPr lang="en-US" dirty="0"/>
          </a:p>
          <a:p>
            <a:r>
              <a:rPr lang="en-US" dirty="0"/>
              <a:t>+44 (0)20 7253 9900</a:t>
            </a:r>
          </a:p>
          <a:p>
            <a:r>
              <a:rPr lang="en-US" dirty="0"/>
              <a:t>hello@yonderconsulting.com</a:t>
            </a:r>
          </a:p>
          <a:p>
            <a:r>
              <a:rPr lang="en-US" dirty="0"/>
              <a:t>www.yonderconsulting.com</a:t>
            </a:r>
          </a:p>
        </p:txBody>
      </p:sp>
    </p:spTree>
    <p:extLst>
      <p:ext uri="{BB962C8B-B14F-4D97-AF65-F5344CB8AC3E}">
        <p14:creationId xmlns:p14="http://schemas.microsoft.com/office/powerpoint/2010/main" val="25133464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20F116-ED52-F737-F275-9CA994CEDE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6" name="Title 5">
            <a:extLst>
              <a:ext uri="{FF2B5EF4-FFF2-40B4-BE49-F238E27FC236}">
                <a16:creationId xmlns:a16="http://schemas.microsoft.com/office/drawing/2014/main" id="{6EA8D05F-1D65-FD1E-E6E4-B1B4F5DD58C4}"/>
              </a:ext>
            </a:extLst>
          </p:cNvPr>
          <p:cNvSpPr>
            <a:spLocks noGrp="1"/>
          </p:cNvSpPr>
          <p:nvPr>
            <p:ph type="title"/>
          </p:nvPr>
        </p:nvSpPr>
        <p:spPr/>
        <p:txBody>
          <a:bodyPr/>
          <a:lstStyle/>
          <a:p>
            <a:r>
              <a:rPr lang="en-GB" sz="2400" dirty="0"/>
              <a:t>Methodology</a:t>
            </a:r>
          </a:p>
        </p:txBody>
      </p:sp>
      <p:sp>
        <p:nvSpPr>
          <p:cNvPr id="7" name="Footer Placeholder 6">
            <a:extLst>
              <a:ext uri="{FF2B5EF4-FFF2-40B4-BE49-F238E27FC236}">
                <a16:creationId xmlns:a16="http://schemas.microsoft.com/office/drawing/2014/main" id="{8FC60BC1-1441-80A0-0F2C-40D32F06F7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spring 2025</a:t>
            </a:r>
            <a:endParaRPr kumimoji="0" lang="en-GB"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p:txBody>
      </p:sp>
      <p:cxnSp>
        <p:nvCxnSpPr>
          <p:cNvPr id="14" name="Straight Connector 13">
            <a:extLst>
              <a:ext uri="{FF2B5EF4-FFF2-40B4-BE49-F238E27FC236}">
                <a16:creationId xmlns:a16="http://schemas.microsoft.com/office/drawing/2014/main" id="{4CE8FE11-1C7F-14CB-252C-571EA8B538E9}"/>
              </a:ext>
            </a:extLst>
          </p:cNvPr>
          <p:cNvCxnSpPr>
            <a:cxnSpLocks/>
          </p:cNvCxnSpPr>
          <p:nvPr/>
        </p:nvCxnSpPr>
        <p:spPr>
          <a:xfrm flipV="1">
            <a:off x="5988748" y="1605280"/>
            <a:ext cx="0" cy="409374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A3F30B90-ED16-F5AC-93DC-7D2D00F696D0}"/>
              </a:ext>
            </a:extLst>
          </p:cNvPr>
          <p:cNvSpPr>
            <a:spLocks noGrp="1"/>
          </p:cNvSpPr>
          <p:nvPr>
            <p:ph sz="half" idx="1"/>
          </p:nvPr>
        </p:nvSpPr>
        <p:spPr/>
        <p:txBody>
          <a:bodyPr/>
          <a:lstStyle/>
          <a:p>
            <a:pPr lvl="1"/>
            <a:r>
              <a:rPr lang="en-US" dirty="0"/>
              <a:t>Survey methodology</a:t>
            </a:r>
          </a:p>
          <a:p>
            <a:r>
              <a:rPr lang="en-US" dirty="0"/>
              <a:t>Between 11 and 19 March 2025, Yonder oversaw a survey of 200 residents (16+) interviewed in person across the wards of </a:t>
            </a:r>
            <a:r>
              <a:rPr lang="en-US" dirty="0" err="1"/>
              <a:t>Millom</a:t>
            </a:r>
            <a:r>
              <a:rPr lang="en-US" dirty="0"/>
              <a:t> and </a:t>
            </a:r>
            <a:r>
              <a:rPr lang="en-US" dirty="0" err="1"/>
              <a:t>Millom</a:t>
            </a:r>
            <a:r>
              <a:rPr lang="en-US" dirty="0"/>
              <a:t> Without. The interviews were conducted by Red Research, on behalf of Yonder.</a:t>
            </a:r>
          </a:p>
          <a:p>
            <a:r>
              <a:rPr lang="en-US" dirty="0"/>
              <a:t>Quotas were employed to ensure the resident sample was representative of the relative populations of the two wards. Weighting was then employed to ensure the sample was representative in terms of the age and sex profile of the population in question.</a:t>
            </a:r>
          </a:p>
          <a:p>
            <a:r>
              <a:rPr lang="en-US" dirty="0"/>
              <a:t>With a sample of 200 and a 95% confidence interval, a margin of error of +/-7% is expected (though confidence intervals do vary depending on the values involved).</a:t>
            </a:r>
          </a:p>
          <a:p>
            <a:r>
              <a:rPr lang="en-US" dirty="0"/>
              <a:t>Where appropriate, results are compared with similar surveying conducted since 2022.</a:t>
            </a:r>
          </a:p>
          <a:p>
            <a:r>
              <a:rPr lang="en-US" dirty="0"/>
              <a:t>Yonder is a member of the British Polling Council and abides by its rules. For more information, see www.yonderconsulting.com. </a:t>
            </a:r>
          </a:p>
          <a:p>
            <a:endParaRPr lang="en-GB" dirty="0"/>
          </a:p>
        </p:txBody>
      </p:sp>
      <p:pic>
        <p:nvPicPr>
          <p:cNvPr id="8" name="Picture 7">
            <a:extLst>
              <a:ext uri="{FF2B5EF4-FFF2-40B4-BE49-F238E27FC236}">
                <a16:creationId xmlns:a16="http://schemas.microsoft.com/office/drawing/2014/main" id="{D5D15325-0941-202F-5746-73503F86DAC3}"/>
              </a:ext>
            </a:extLst>
          </p:cNvPr>
          <p:cNvPicPr>
            <a:picLocks noChangeAspect="1"/>
          </p:cNvPicPr>
          <p:nvPr/>
        </p:nvPicPr>
        <p:blipFill>
          <a:blip r:embed="rId3"/>
          <a:stretch>
            <a:fillRect/>
          </a:stretch>
        </p:blipFill>
        <p:spPr>
          <a:xfrm>
            <a:off x="7055397" y="1515928"/>
            <a:ext cx="3574280" cy="4272446"/>
          </a:xfrm>
          <a:prstGeom prst="rect">
            <a:avLst/>
          </a:prstGeom>
          <a:ln w="9525">
            <a:solidFill>
              <a:schemeClr val="tx1"/>
            </a:solidFill>
          </a:ln>
        </p:spPr>
      </p:pic>
    </p:spTree>
    <p:extLst>
      <p:ext uri="{BB962C8B-B14F-4D97-AF65-F5344CB8AC3E}">
        <p14:creationId xmlns:p14="http://schemas.microsoft.com/office/powerpoint/2010/main" val="41954707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F170-0A45-4723-809E-335733EF62C4}"/>
              </a:ext>
            </a:extLst>
          </p:cNvPr>
          <p:cNvSpPr>
            <a:spLocks noGrp="1"/>
          </p:cNvSpPr>
          <p:nvPr>
            <p:ph type="title"/>
          </p:nvPr>
        </p:nvSpPr>
        <p:spPr/>
        <p:txBody>
          <a:bodyPr/>
          <a:lstStyle/>
          <a:p>
            <a:r>
              <a:rPr lang="en-US" dirty="0">
                <a:solidFill>
                  <a:schemeClr val="accent3"/>
                </a:solidFill>
              </a:rPr>
              <a:t>Awareness &amp; understanding</a:t>
            </a:r>
            <a:endParaRPr lang="en-GB" dirty="0">
              <a:solidFill>
                <a:schemeClr val="accent3"/>
              </a:solidFill>
            </a:endParaRPr>
          </a:p>
        </p:txBody>
      </p:sp>
    </p:spTree>
    <p:extLst>
      <p:ext uri="{BB962C8B-B14F-4D97-AF65-F5344CB8AC3E}">
        <p14:creationId xmlns:p14="http://schemas.microsoft.com/office/powerpoint/2010/main" val="10686829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a:extLst>
              <a:ext uri="{FF2B5EF4-FFF2-40B4-BE49-F238E27FC236}">
                <a16:creationId xmlns:a16="http://schemas.microsoft.com/office/drawing/2014/main" id="{63DF2EE6-9BCE-4B24-9DE0-A07EB21B2A34}"/>
              </a:ext>
            </a:extLst>
          </p:cNvPr>
          <p:cNvGraphicFramePr>
            <a:graphicFrameLocks noGrp="1"/>
          </p:cNvGraphicFramePr>
          <p:nvPr>
            <p:ph sz="half" idx="1"/>
            <p:extLst>
              <p:ext uri="{D42A27DB-BD31-4B8C-83A1-F6EECF244321}">
                <p14:modId xmlns:p14="http://schemas.microsoft.com/office/powerpoint/2010/main" val="1575383403"/>
              </p:ext>
            </p:extLst>
          </p:nvPr>
        </p:nvGraphicFramePr>
        <p:xfrm>
          <a:off x="416636" y="1935922"/>
          <a:ext cx="6717409" cy="39938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E04295D-668B-F7DE-2703-9ED5C1FB96A1}"/>
              </a:ext>
            </a:extLst>
          </p:cNvPr>
          <p:cNvSpPr>
            <a:spLocks noGrp="1"/>
          </p:cNvSpPr>
          <p:nvPr>
            <p:ph type="sldNum" sz="quarter" idx="12"/>
          </p:nvPr>
        </p:nvSpPr>
        <p:spPr/>
        <p:txBody>
          <a:bodyPr/>
          <a:lstStyle/>
          <a:p>
            <a:fld id="{3BDE516C-3F92-4BBF-8982-23C2FBFA20B2}" type="slidenum">
              <a:rPr lang="en-GB" smtClean="0"/>
              <a:t>4</a:t>
            </a:fld>
            <a:endParaRPr lang="en-GB"/>
          </a:p>
        </p:txBody>
      </p:sp>
      <p:sp>
        <p:nvSpPr>
          <p:cNvPr id="8" name="Content Placeholder 2">
            <a:extLst>
              <a:ext uri="{FF2B5EF4-FFF2-40B4-BE49-F238E27FC236}">
                <a16:creationId xmlns:a16="http://schemas.microsoft.com/office/drawing/2014/main" id="{846B8C37-C65E-B3A3-91F0-9FB9E48AF110}"/>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effectLst/>
                <a:uLnTx/>
                <a:uFillTx/>
                <a:latin typeface="Arial"/>
                <a:ea typeface="+mn-ea"/>
                <a:cs typeface="+mn-cs"/>
              </a:rPr>
              <a:t>Q. Before today, have you seen or read or heard anything about nuclear waste or geological disposal or a Geological Disposal Facility (GDF) anywhere over the past year? If so, where? </a:t>
            </a:r>
          </a:p>
        </p:txBody>
      </p:sp>
      <p:sp>
        <p:nvSpPr>
          <p:cNvPr id="13" name="Title 12">
            <a:extLst>
              <a:ext uri="{FF2B5EF4-FFF2-40B4-BE49-F238E27FC236}">
                <a16:creationId xmlns:a16="http://schemas.microsoft.com/office/drawing/2014/main" id="{7348CD93-490A-9701-2DAC-C232874FF297}"/>
              </a:ext>
            </a:extLst>
          </p:cNvPr>
          <p:cNvSpPr>
            <a:spLocks noGrp="1"/>
          </p:cNvSpPr>
          <p:nvPr>
            <p:ph type="title"/>
          </p:nvPr>
        </p:nvSpPr>
        <p:spPr>
          <a:xfrm>
            <a:off x="431799" y="594950"/>
            <a:ext cx="11250301" cy="493933"/>
          </a:xfrm>
        </p:spPr>
        <p:txBody>
          <a:bodyPr/>
          <a:lstStyle/>
          <a:p>
            <a:r>
              <a:rPr lang="en-US" sz="2400" dirty="0"/>
              <a:t>Three-quarters recalled seeing, reading, or hearing something in the past year, and 41% attributed their awareness to a leaflet or newsletter</a:t>
            </a:r>
            <a:endParaRPr lang="en-GB" sz="2400" dirty="0"/>
          </a:p>
        </p:txBody>
      </p:sp>
      <p:graphicFrame>
        <p:nvGraphicFramePr>
          <p:cNvPr id="5" name="Chart 4">
            <a:extLst>
              <a:ext uri="{FF2B5EF4-FFF2-40B4-BE49-F238E27FC236}">
                <a16:creationId xmlns:a16="http://schemas.microsoft.com/office/drawing/2014/main" id="{51ACA601-451A-39D3-42A6-10838117B055}"/>
              </a:ext>
            </a:extLst>
          </p:cNvPr>
          <p:cNvGraphicFramePr/>
          <p:nvPr/>
        </p:nvGraphicFramePr>
        <p:xfrm>
          <a:off x="6408015" y="1903613"/>
          <a:ext cx="5350598" cy="4172652"/>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2">
            <a:extLst>
              <a:ext uri="{FF2B5EF4-FFF2-40B4-BE49-F238E27FC236}">
                <a16:creationId xmlns:a16="http://schemas.microsoft.com/office/drawing/2014/main" id="{ACBE3618-CA22-FB7E-D701-70D0B7079D45}"/>
              </a:ext>
            </a:extLst>
          </p:cNvPr>
          <p:cNvSpPr txBox="1">
            <a:spLocks/>
          </p:cNvSpPr>
          <p:nvPr/>
        </p:nvSpPr>
        <p:spPr>
          <a:xfrm>
            <a:off x="895853" y="6175290"/>
            <a:ext cx="8219572"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i="1" dirty="0">
                <a:solidFill>
                  <a:prstClr val="black"/>
                </a:solidFill>
                <a:latin typeface="Arial"/>
                <a:ea typeface="Open Sans" panose="020B0606030504020204" pitchFamily="34" charset="0"/>
                <a:cs typeface="Open Sans" panose="020B0606030504020204" pitchFamily="34" charset="0"/>
              </a:rPr>
              <a:t>Base: total respondents Jul 2022 (158); total respondents Jun 2023 (187); total respondents Nov 2023 (203); total respondents Mar 2024 (201); total respondents Oct 2024 (200); total </a:t>
            </a:r>
            <a:r>
              <a:rPr lang="en-US" dirty="0">
                <a:solidFill>
                  <a:prstClr val="black"/>
                </a:solidFill>
                <a:latin typeface="Arial"/>
              </a:rPr>
              <a:t>respondents </a:t>
            </a:r>
            <a:r>
              <a:rPr lang="en-US" sz="1000" i="1" dirty="0">
                <a:solidFill>
                  <a:prstClr val="black"/>
                </a:solidFill>
                <a:latin typeface="Arial"/>
                <a:ea typeface="Open Sans" panose="020B0606030504020204" pitchFamily="34" charset="0"/>
                <a:cs typeface="Open Sans" panose="020B0606030504020204" pitchFamily="34" charset="0"/>
              </a:rPr>
              <a:t>March 2025 (200)</a:t>
            </a:r>
            <a:endParaRPr lang="en-GB" sz="1000" i="1" dirty="0">
              <a:solidFill>
                <a:prstClr val="black"/>
              </a:solidFill>
              <a:latin typeface="Arial"/>
              <a:ea typeface="Open Sans" panose="020B0606030504020204" pitchFamily="34" charset="0"/>
              <a:cs typeface="Open Sans" panose="020B0606030504020204" pitchFamily="34" charset="0"/>
            </a:endParaRPr>
          </a:p>
          <a:p>
            <a:r>
              <a:rPr lang="en-US" dirty="0"/>
              <a:t>Source: South Copeland resident research spring 2025</a:t>
            </a:r>
          </a:p>
        </p:txBody>
      </p:sp>
    </p:spTree>
    <p:extLst>
      <p:ext uri="{BB962C8B-B14F-4D97-AF65-F5344CB8AC3E}">
        <p14:creationId xmlns:p14="http://schemas.microsoft.com/office/powerpoint/2010/main" val="4518859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D02800-D7C2-7AF0-E008-CDE89292F430}"/>
              </a:ext>
            </a:extLst>
          </p:cNvPr>
          <p:cNvSpPr>
            <a:spLocks noGrp="1"/>
          </p:cNvSpPr>
          <p:nvPr>
            <p:ph type="sldNum" sz="quarter" idx="12"/>
          </p:nvPr>
        </p:nvSpPr>
        <p:spPr/>
        <p:txBody>
          <a:bodyPr/>
          <a:lstStyle/>
          <a:p>
            <a:fld id="{3BDE516C-3F92-4BBF-8982-23C2FBFA20B2}" type="slidenum">
              <a:rPr lang="en-GB" smtClean="0"/>
              <a:t>5</a:t>
            </a:fld>
            <a:endParaRPr lang="en-GB"/>
          </a:p>
        </p:txBody>
      </p:sp>
      <p:sp>
        <p:nvSpPr>
          <p:cNvPr id="13" name="Title 12">
            <a:extLst>
              <a:ext uri="{FF2B5EF4-FFF2-40B4-BE49-F238E27FC236}">
                <a16:creationId xmlns:a16="http://schemas.microsoft.com/office/drawing/2014/main" id="{CE8DD334-8C14-FC1B-2A7D-535D7DCFD969}"/>
              </a:ext>
            </a:extLst>
          </p:cNvPr>
          <p:cNvSpPr>
            <a:spLocks noGrp="1"/>
          </p:cNvSpPr>
          <p:nvPr>
            <p:ph type="title"/>
          </p:nvPr>
        </p:nvSpPr>
        <p:spPr>
          <a:xfrm>
            <a:off x="431800" y="350838"/>
            <a:ext cx="10986656" cy="738046"/>
          </a:xfrm>
        </p:spPr>
        <p:txBody>
          <a:bodyPr/>
          <a:lstStyle/>
          <a:p>
            <a:r>
              <a:rPr lang="en-US" sz="2400" dirty="0"/>
              <a:t>2-in-5 correctly identified the current storage approach for the most hazardous waste, but the same proportion were unsure </a:t>
            </a:r>
            <a:endParaRPr lang="en-GB" sz="2400" dirty="0"/>
          </a:p>
        </p:txBody>
      </p:sp>
      <p:sp>
        <p:nvSpPr>
          <p:cNvPr id="7" name="Content Placeholder 2">
            <a:extLst>
              <a:ext uri="{FF2B5EF4-FFF2-40B4-BE49-F238E27FC236}">
                <a16:creationId xmlns:a16="http://schemas.microsoft.com/office/drawing/2014/main" id="{A4CD4287-60E6-F449-D2E2-D03AA9D010DB}"/>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GB" i="1" dirty="0">
                <a:latin typeface="Arial"/>
              </a:rPr>
              <a:t>Q. And what best describes your understanding of how the UK currently manages, stores or disposes of its </a:t>
            </a:r>
            <a:r>
              <a:rPr lang="en-GB" b="1" i="1" dirty="0">
                <a:latin typeface="Arial"/>
              </a:rPr>
              <a:t>most hazardous radioactive waste </a:t>
            </a:r>
            <a:r>
              <a:rPr lang="en-GB" i="1" dirty="0">
                <a:latin typeface="Arial"/>
              </a:rPr>
              <a:t>– the most radioactive of waste? </a:t>
            </a:r>
          </a:p>
        </p:txBody>
      </p:sp>
      <p:graphicFrame>
        <p:nvGraphicFramePr>
          <p:cNvPr id="14" name="Content Placeholder 9">
            <a:extLst>
              <a:ext uri="{FF2B5EF4-FFF2-40B4-BE49-F238E27FC236}">
                <a16:creationId xmlns:a16="http://schemas.microsoft.com/office/drawing/2014/main" id="{FE60635F-6834-7C09-B12C-ACBE68578D66}"/>
              </a:ext>
            </a:extLst>
          </p:cNvPr>
          <p:cNvGraphicFramePr>
            <a:graphicFrameLocks noGrp="1"/>
          </p:cNvGraphicFramePr>
          <p:nvPr>
            <p:ph idx="1"/>
            <p:extLst>
              <p:ext uri="{D42A27DB-BD31-4B8C-83A1-F6EECF244321}">
                <p14:modId xmlns:p14="http://schemas.microsoft.com/office/powerpoint/2010/main" val="1954911952"/>
              </p:ext>
            </p:extLst>
          </p:nvPr>
        </p:nvGraphicFramePr>
        <p:xfrm>
          <a:off x="431801" y="1926455"/>
          <a:ext cx="5770591" cy="4125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ontent Placeholder 9">
            <a:extLst>
              <a:ext uri="{FF2B5EF4-FFF2-40B4-BE49-F238E27FC236}">
                <a16:creationId xmlns:a16="http://schemas.microsoft.com/office/drawing/2014/main" id="{BCBC2963-DC7B-6674-93CA-EFFCFDDFE272}"/>
              </a:ext>
            </a:extLst>
          </p:cNvPr>
          <p:cNvGraphicFramePr>
            <a:graphicFrameLocks/>
          </p:cNvGraphicFramePr>
          <p:nvPr>
            <p:extLst>
              <p:ext uri="{D42A27DB-BD31-4B8C-83A1-F6EECF244321}">
                <p14:modId xmlns:p14="http://schemas.microsoft.com/office/powerpoint/2010/main" val="2551444661"/>
              </p:ext>
            </p:extLst>
          </p:nvPr>
        </p:nvGraphicFramePr>
        <p:xfrm>
          <a:off x="5988022" y="1666785"/>
          <a:ext cx="5770591" cy="438476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2">
            <a:extLst>
              <a:ext uri="{FF2B5EF4-FFF2-40B4-BE49-F238E27FC236}">
                <a16:creationId xmlns:a16="http://schemas.microsoft.com/office/drawing/2014/main" id="{9DCEDE44-DF08-C99A-95EC-5BCD856BDC84}"/>
              </a:ext>
            </a:extLst>
          </p:cNvPr>
          <p:cNvSpPr txBox="1">
            <a:spLocks/>
          </p:cNvSpPr>
          <p:nvPr/>
        </p:nvSpPr>
        <p:spPr>
          <a:xfrm>
            <a:off x="895853" y="6175290"/>
            <a:ext cx="8162422"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i="1" dirty="0">
                <a:solidFill>
                  <a:prstClr val="black"/>
                </a:solidFill>
                <a:latin typeface="Arial"/>
                <a:ea typeface="Open Sans" panose="020B0606030504020204" pitchFamily="34" charset="0"/>
                <a:cs typeface="Open Sans" panose="020B0606030504020204" pitchFamily="34" charset="0"/>
              </a:rPr>
              <a:t>Base: total respondents Jul 2022 (158); total respondents Jun 2023 (187); total respondents Nov 2023 (203); total respondents Mar 2024 (201); total respondents Oct 2024 (200); total </a:t>
            </a:r>
            <a:r>
              <a:rPr lang="en-US" dirty="0">
                <a:solidFill>
                  <a:prstClr val="black"/>
                </a:solidFill>
                <a:latin typeface="Arial"/>
              </a:rPr>
              <a:t>respondents </a:t>
            </a:r>
            <a:r>
              <a:rPr lang="en-US" sz="1000" i="1" dirty="0">
                <a:solidFill>
                  <a:prstClr val="black"/>
                </a:solidFill>
                <a:latin typeface="Arial"/>
                <a:ea typeface="Open Sans" panose="020B0606030504020204" pitchFamily="34" charset="0"/>
                <a:cs typeface="Open Sans" panose="020B0606030504020204" pitchFamily="34" charset="0"/>
              </a:rPr>
              <a:t>March 2025 (200)</a:t>
            </a:r>
            <a:endParaRPr lang="en-GB" sz="1000" i="1" dirty="0">
              <a:solidFill>
                <a:prstClr val="black"/>
              </a:solidFill>
              <a:latin typeface="Arial"/>
              <a:ea typeface="Open Sans" panose="020B0606030504020204" pitchFamily="34" charset="0"/>
              <a:cs typeface="Open Sans" panose="020B0606030504020204" pitchFamily="34" charset="0"/>
            </a:endParaRPr>
          </a:p>
          <a:p>
            <a:r>
              <a:rPr lang="en-US" dirty="0"/>
              <a:t>Source: South Copeland resident research spring 2025</a:t>
            </a:r>
          </a:p>
        </p:txBody>
      </p:sp>
      <p:sp>
        <p:nvSpPr>
          <p:cNvPr id="6" name="TextBox 5">
            <a:extLst>
              <a:ext uri="{FF2B5EF4-FFF2-40B4-BE49-F238E27FC236}">
                <a16:creationId xmlns:a16="http://schemas.microsoft.com/office/drawing/2014/main" id="{EA34CB54-5211-45EE-F917-F3A3B27B2F24}"/>
              </a:ext>
            </a:extLst>
          </p:cNvPr>
          <p:cNvSpPr txBox="1"/>
          <p:nvPr/>
        </p:nvSpPr>
        <p:spPr>
          <a:xfrm>
            <a:off x="5913502" y="6468589"/>
            <a:ext cx="5504954" cy="267669"/>
          </a:xfrm>
          <a:prstGeom prst="rect">
            <a:avLst/>
          </a:prstGeom>
          <a:noFill/>
        </p:spPr>
        <p:txBody>
          <a:bodyPr wrap="non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**Prior to October 2024, this was referred to as higher activity radioactive waste</a:t>
            </a:r>
            <a:r>
              <a:rPr kumimoji="0" lang="en-US"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27584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3D73B9-3EFA-D093-C98C-BD86425E7844}"/>
              </a:ext>
            </a:extLst>
          </p:cNvPr>
          <p:cNvSpPr>
            <a:spLocks noGrp="1"/>
          </p:cNvSpPr>
          <p:nvPr>
            <p:ph type="sldNum" sz="quarter" idx="12"/>
          </p:nvPr>
        </p:nvSpPr>
        <p:spPr/>
        <p:txBody>
          <a:bodyPr/>
          <a:lstStyle/>
          <a:p>
            <a:fld id="{3BDE516C-3F92-4BBF-8982-23C2FBFA20B2}" type="slidenum">
              <a:rPr lang="en-GB" smtClean="0"/>
              <a:t>6</a:t>
            </a:fld>
            <a:endParaRPr lang="en-GB"/>
          </a:p>
        </p:txBody>
      </p:sp>
      <p:sp>
        <p:nvSpPr>
          <p:cNvPr id="12" name="Title 11">
            <a:extLst>
              <a:ext uri="{FF2B5EF4-FFF2-40B4-BE49-F238E27FC236}">
                <a16:creationId xmlns:a16="http://schemas.microsoft.com/office/drawing/2014/main" id="{08D9C805-0625-4EDE-DBEA-C56D5457A3DF}"/>
              </a:ext>
            </a:extLst>
          </p:cNvPr>
          <p:cNvSpPr>
            <a:spLocks noGrp="1"/>
          </p:cNvSpPr>
          <p:nvPr>
            <p:ph type="title"/>
          </p:nvPr>
        </p:nvSpPr>
        <p:spPr>
          <a:xfrm>
            <a:off x="431799" y="350838"/>
            <a:ext cx="11181935" cy="738046"/>
          </a:xfrm>
        </p:spPr>
        <p:txBody>
          <a:bodyPr/>
          <a:lstStyle/>
          <a:p>
            <a:r>
              <a:rPr lang="en-US" sz="2400" dirty="0"/>
              <a:t>More than 2-in-3 correctly identified the accurate description of a GDF, with men more likely than women to identify the accurate description</a:t>
            </a:r>
            <a:endParaRPr lang="en-GB" sz="2400" dirty="0"/>
          </a:p>
        </p:txBody>
      </p:sp>
      <p:sp>
        <p:nvSpPr>
          <p:cNvPr id="13" name="Content Placeholder 2">
            <a:extLst>
              <a:ext uri="{FF2B5EF4-FFF2-40B4-BE49-F238E27FC236}">
                <a16:creationId xmlns:a16="http://schemas.microsoft.com/office/drawing/2014/main" id="{24A097B0-829F-811E-AA9F-D1A41F1868A6}"/>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effectLst/>
                <a:uLnTx/>
                <a:uFillTx/>
                <a:latin typeface="Arial"/>
                <a:ea typeface="+mn-ea"/>
                <a:cs typeface="+mn-cs"/>
              </a:rPr>
              <a:t>Q. Which, if any, of the following statements best describes what you know (if anything) about Geological Disposal Facilities?</a:t>
            </a:r>
          </a:p>
        </p:txBody>
      </p:sp>
      <p:graphicFrame>
        <p:nvGraphicFramePr>
          <p:cNvPr id="17" name="Content Placeholder 9">
            <a:extLst>
              <a:ext uri="{FF2B5EF4-FFF2-40B4-BE49-F238E27FC236}">
                <a16:creationId xmlns:a16="http://schemas.microsoft.com/office/drawing/2014/main" id="{D525B523-E56A-E3F7-D823-B63161B6A695}"/>
              </a:ext>
            </a:extLst>
          </p:cNvPr>
          <p:cNvGraphicFramePr>
            <a:graphicFrameLocks noGrp="1"/>
          </p:cNvGraphicFramePr>
          <p:nvPr>
            <p:ph idx="1"/>
            <p:extLst>
              <p:ext uri="{D42A27DB-BD31-4B8C-83A1-F6EECF244321}">
                <p14:modId xmlns:p14="http://schemas.microsoft.com/office/powerpoint/2010/main" val="2633651975"/>
              </p:ext>
            </p:extLst>
          </p:nvPr>
        </p:nvGraphicFramePr>
        <p:xfrm>
          <a:off x="431801" y="1926457"/>
          <a:ext cx="5477293" cy="4103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9">
            <a:extLst>
              <a:ext uri="{FF2B5EF4-FFF2-40B4-BE49-F238E27FC236}">
                <a16:creationId xmlns:a16="http://schemas.microsoft.com/office/drawing/2014/main" id="{B410D123-41EA-7162-3A11-D4F81F2F1A0C}"/>
              </a:ext>
            </a:extLst>
          </p:cNvPr>
          <p:cNvGraphicFramePr>
            <a:graphicFrameLocks/>
          </p:cNvGraphicFramePr>
          <p:nvPr>
            <p:extLst>
              <p:ext uri="{D42A27DB-BD31-4B8C-83A1-F6EECF244321}">
                <p14:modId xmlns:p14="http://schemas.microsoft.com/office/powerpoint/2010/main" val="1282614209"/>
              </p:ext>
            </p:extLst>
          </p:nvPr>
        </p:nvGraphicFramePr>
        <p:xfrm>
          <a:off x="5909094" y="1666785"/>
          <a:ext cx="5849520" cy="4384765"/>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2">
            <a:extLst>
              <a:ext uri="{FF2B5EF4-FFF2-40B4-BE49-F238E27FC236}">
                <a16:creationId xmlns:a16="http://schemas.microsoft.com/office/drawing/2014/main" id="{E6B2FD8D-09D9-AB6F-9A93-1BA7DA5CE50C}"/>
              </a:ext>
            </a:extLst>
          </p:cNvPr>
          <p:cNvSpPr txBox="1">
            <a:spLocks/>
          </p:cNvSpPr>
          <p:nvPr/>
        </p:nvSpPr>
        <p:spPr>
          <a:xfrm>
            <a:off x="895853" y="6175290"/>
            <a:ext cx="8124322"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i="1" dirty="0">
                <a:solidFill>
                  <a:prstClr val="black"/>
                </a:solidFill>
                <a:latin typeface="Arial"/>
                <a:ea typeface="Open Sans" panose="020B0606030504020204" pitchFamily="34" charset="0"/>
                <a:cs typeface="Open Sans" panose="020B0606030504020204" pitchFamily="34" charset="0"/>
              </a:rPr>
              <a:t>Base: total respondents Jul 2022 (158); total respondents Jun 2023 (187); total respondents Nov 2023 (203); total respondents Mar 2024 (201); total respondents Oct 2024 (200); total </a:t>
            </a:r>
            <a:r>
              <a:rPr lang="en-US" dirty="0">
                <a:solidFill>
                  <a:prstClr val="black"/>
                </a:solidFill>
                <a:latin typeface="Arial"/>
              </a:rPr>
              <a:t>respondents </a:t>
            </a:r>
            <a:r>
              <a:rPr lang="en-US" sz="1000" i="1" dirty="0">
                <a:solidFill>
                  <a:prstClr val="black"/>
                </a:solidFill>
                <a:latin typeface="Arial"/>
                <a:ea typeface="Open Sans" panose="020B0606030504020204" pitchFamily="34" charset="0"/>
                <a:cs typeface="Open Sans" panose="020B0606030504020204" pitchFamily="34" charset="0"/>
              </a:rPr>
              <a:t>March 2025 (200)</a:t>
            </a:r>
            <a:endParaRPr lang="en-GB" sz="1000" i="1" dirty="0">
              <a:solidFill>
                <a:prstClr val="black"/>
              </a:solidFill>
              <a:latin typeface="Arial"/>
              <a:ea typeface="Open Sans" panose="020B0606030504020204" pitchFamily="34" charset="0"/>
              <a:cs typeface="Open Sans" panose="020B0606030504020204" pitchFamily="34" charset="0"/>
            </a:endParaRPr>
          </a:p>
          <a:p>
            <a:r>
              <a:rPr lang="en-US" dirty="0"/>
              <a:t>Source: South Copeland resident research spring 2025</a:t>
            </a:r>
          </a:p>
        </p:txBody>
      </p:sp>
    </p:spTree>
    <p:extLst>
      <p:ext uri="{BB962C8B-B14F-4D97-AF65-F5344CB8AC3E}">
        <p14:creationId xmlns:p14="http://schemas.microsoft.com/office/powerpoint/2010/main" val="11635425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94464-1E62-F7D7-9184-44F2393C7886}"/>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9C3F6E-EBE1-4A0F-01D4-6ED5A19C4F08}"/>
              </a:ext>
            </a:extLst>
          </p:cNvPr>
          <p:cNvSpPr txBox="1">
            <a:spLocks/>
          </p:cNvSpPr>
          <p:nvPr/>
        </p:nvSpPr>
        <p:spPr>
          <a:xfrm>
            <a:off x="431799" y="1334912"/>
            <a:ext cx="11527319" cy="390086"/>
          </a:xfrm>
          <a:prstGeom prst="rect">
            <a:avLst/>
          </a:prstGeom>
        </p:spPr>
        <p:txBody>
          <a:bodyPr vert="horz" lIns="0" tIns="0" rIns="0" bIns="0" rtlCol="0" anchor="t">
            <a:noAutofit/>
          </a:bodyPr>
          <a:lstStyle>
            <a:lvl1pPr marL="0" indent="0" algn="l" defTabSz="914400" rtl="0" eaLnBrk="1" latinLnBrk="0" hangingPunct="1">
              <a:lnSpc>
                <a:spcPct val="113000"/>
              </a:lnSpc>
              <a:spcBef>
                <a:spcPts val="0"/>
              </a:spcBef>
              <a:spcAft>
                <a:spcPts val="10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13000"/>
              </a:lnSpc>
              <a:spcBef>
                <a:spcPts val="0"/>
              </a:spcBef>
              <a:buFont typeface="Arial" panose="020B0604020202020204" pitchFamily="34" charset="0"/>
              <a:buNone/>
              <a:defRPr sz="1200" b="1" kern="1200">
                <a:solidFill>
                  <a:schemeClr val="tx1"/>
                </a:solidFill>
                <a:latin typeface="+mn-lt"/>
                <a:ea typeface="Open Sans SemiBold" panose="020B0706030804020204" pitchFamily="34" charset="0"/>
                <a:cs typeface="Open Sans SemiBold" panose="020B0706030804020204" pitchFamily="34" charset="0"/>
              </a:defRPr>
            </a:lvl2pPr>
            <a:lvl3pPr marL="172800" indent="-172800" algn="l" defTabSz="914400" rtl="0" eaLnBrk="1" latinLnBrk="0" hangingPunct="1">
              <a:lnSpc>
                <a:spcPct val="113000"/>
              </a:lnSpc>
              <a:spcBef>
                <a:spcPts val="0"/>
              </a:spcBef>
              <a:spcAft>
                <a:spcPts val="1000"/>
              </a:spcAft>
              <a:buFont typeface="+mj-lt"/>
              <a:buAutoNum type="arabicPeriod"/>
              <a:defRPr sz="1200" kern="1200">
                <a:solidFill>
                  <a:schemeClr val="tx1"/>
                </a:solidFill>
                <a:latin typeface="+mn-lt"/>
                <a:ea typeface="+mn-ea"/>
                <a:cs typeface="+mn-cs"/>
              </a:defRPr>
            </a:lvl3pPr>
            <a:lvl4pPr marL="1728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4pPr>
            <a:lvl5pPr marL="630000" indent="-172800" algn="l" defTabSz="914400" rtl="0" eaLnBrk="1" latinLnBrk="0" hangingPunct="1">
              <a:lnSpc>
                <a:spcPct val="113000"/>
              </a:lnSpc>
              <a:spcBef>
                <a:spcPts val="0"/>
              </a:spcBef>
              <a:spcAft>
                <a:spcPts val="1000"/>
              </a:spcAft>
              <a:buFont typeface="Open Sans Light" panose="020B0306030504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1200" b="0" i="1" u="none" strike="noStrike" kern="1200" cap="none" spc="0" normalizeH="0" baseline="0" noProof="0" dirty="0">
                <a:ln>
                  <a:noFill/>
                </a:ln>
                <a:effectLst/>
                <a:uLnTx/>
                <a:uFillTx/>
                <a:latin typeface="Arial"/>
                <a:ea typeface="+mn-ea"/>
                <a:cs typeface="+mn-cs"/>
              </a:rPr>
              <a:t>Q. Before today, were you aware or unaware of the following?</a:t>
            </a:r>
          </a:p>
          <a:p>
            <a:pPr>
              <a:defRPr/>
            </a:pPr>
            <a:r>
              <a:rPr lang="en-US" i="1" dirty="0"/>
              <a:t>[% of residents saying they were aware]</a:t>
            </a:r>
          </a:p>
          <a:p>
            <a:pPr>
              <a:defRPr/>
            </a:pPr>
            <a:r>
              <a:rPr kumimoji="0" lang="en-US" sz="1200" b="0" i="1" u="none" strike="noStrike" kern="1200" cap="none" spc="0" normalizeH="0" baseline="0" noProof="0" dirty="0">
                <a:ln>
                  <a:noFill/>
                </a:ln>
                <a:effectLst/>
                <a:uLnTx/>
                <a:uFillTx/>
                <a:latin typeface="Arial"/>
                <a:ea typeface="+mn-ea"/>
                <a:cs typeface="+mn-cs"/>
              </a:rPr>
              <a:t> </a:t>
            </a:r>
            <a:endParaRPr kumimoji="0" lang="en-GB" sz="1200" b="0" i="1" u="none" strike="noStrike" kern="1200" cap="none" spc="0" normalizeH="0" baseline="0" noProof="0" dirty="0">
              <a:ln>
                <a:noFill/>
              </a:ln>
              <a:solidFill>
                <a:schemeClr val="tx2"/>
              </a:solidFill>
              <a:effectLst/>
              <a:uLnTx/>
              <a:uFillTx/>
              <a:latin typeface="Arial"/>
              <a:ea typeface="+mn-ea"/>
              <a:cs typeface="+mn-cs"/>
            </a:endParaRPr>
          </a:p>
        </p:txBody>
      </p:sp>
      <p:graphicFrame>
        <p:nvGraphicFramePr>
          <p:cNvPr id="10" name="Content Placeholder 9">
            <a:extLst>
              <a:ext uri="{FF2B5EF4-FFF2-40B4-BE49-F238E27FC236}">
                <a16:creationId xmlns:a16="http://schemas.microsoft.com/office/drawing/2014/main" id="{43686599-A1AD-A874-183D-60AC63098A73}"/>
              </a:ext>
            </a:extLst>
          </p:cNvPr>
          <p:cNvGraphicFramePr>
            <a:graphicFrameLocks/>
          </p:cNvGraphicFramePr>
          <p:nvPr/>
        </p:nvGraphicFramePr>
        <p:xfrm>
          <a:off x="431799" y="1976265"/>
          <a:ext cx="11326813" cy="407528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8891AC94-817C-4A06-1234-AAA23F76A747}"/>
              </a:ext>
            </a:extLst>
          </p:cNvPr>
          <p:cNvSpPr>
            <a:spLocks noGrp="1"/>
          </p:cNvSpPr>
          <p:nvPr>
            <p:ph type="sldNum" sz="quarter" idx="12"/>
          </p:nvPr>
        </p:nvSpPr>
        <p:spPr/>
        <p:txBody>
          <a:bodyPr/>
          <a:lstStyle/>
          <a:p>
            <a:fld id="{3BDE516C-3F92-4BBF-8982-23C2FBFA20B2}" type="slidenum">
              <a:rPr lang="en-GB" smtClean="0"/>
              <a:t>7</a:t>
            </a:fld>
            <a:endParaRPr lang="en-GB"/>
          </a:p>
        </p:txBody>
      </p:sp>
      <p:sp>
        <p:nvSpPr>
          <p:cNvPr id="9" name="Title 8">
            <a:extLst>
              <a:ext uri="{FF2B5EF4-FFF2-40B4-BE49-F238E27FC236}">
                <a16:creationId xmlns:a16="http://schemas.microsoft.com/office/drawing/2014/main" id="{E9C2661A-3D8A-5829-BCDB-0A765F348290}"/>
              </a:ext>
            </a:extLst>
          </p:cNvPr>
          <p:cNvSpPr>
            <a:spLocks noGrp="1"/>
          </p:cNvSpPr>
          <p:nvPr>
            <p:ph type="title"/>
          </p:nvPr>
        </p:nvSpPr>
        <p:spPr/>
        <p:txBody>
          <a:bodyPr/>
          <a:lstStyle/>
          <a:p>
            <a:r>
              <a:rPr lang="en-US" sz="2400" dirty="0"/>
              <a:t>Awareness of the Community Partnership and the South Copeland Search Area remained high</a:t>
            </a:r>
            <a:endParaRPr lang="en-GB" sz="2400" dirty="0"/>
          </a:p>
        </p:txBody>
      </p:sp>
      <p:sp>
        <p:nvSpPr>
          <p:cNvPr id="2" name="Footer Placeholder 2">
            <a:extLst>
              <a:ext uri="{FF2B5EF4-FFF2-40B4-BE49-F238E27FC236}">
                <a16:creationId xmlns:a16="http://schemas.microsoft.com/office/drawing/2014/main" id="{21E892E8-BCD0-4DF2-CDC2-DD258C36C7E0}"/>
              </a:ext>
            </a:extLst>
          </p:cNvPr>
          <p:cNvSpPr txBox="1">
            <a:spLocks/>
          </p:cNvSpPr>
          <p:nvPr/>
        </p:nvSpPr>
        <p:spPr>
          <a:xfrm>
            <a:off x="895853" y="6175291"/>
            <a:ext cx="8219572" cy="331872"/>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i="1" dirty="0">
                <a:solidFill>
                  <a:prstClr val="black"/>
                </a:solidFill>
                <a:latin typeface="Arial"/>
                <a:ea typeface="Open Sans" panose="020B0606030504020204" pitchFamily="34" charset="0"/>
                <a:cs typeface="Open Sans" panose="020B0606030504020204" pitchFamily="34" charset="0"/>
              </a:rPr>
              <a:t>Base: total respondents Jul 2022 (158); total respondents Jun 2023 (187); total respondents Nov 2023 (203); total respondents Mar 2024 (201); total respondents Oct 2024 (200); total respondents March 2025 (200)</a:t>
            </a:r>
            <a:endParaRPr lang="en-GB" sz="1000" i="1" dirty="0">
              <a:solidFill>
                <a:prstClr val="black"/>
              </a:solidFill>
              <a:latin typeface="Arial"/>
              <a:ea typeface="Open Sans" panose="020B0606030504020204" pitchFamily="34" charset="0"/>
              <a:cs typeface="Open Sans" panose="020B0606030504020204" pitchFamily="34" charset="0"/>
            </a:endParaRPr>
          </a:p>
          <a:p>
            <a:r>
              <a:rPr lang="en-US" dirty="0"/>
              <a:t>Source: South Copeland resident research spring 2025</a:t>
            </a:r>
          </a:p>
        </p:txBody>
      </p:sp>
    </p:spTree>
    <p:extLst>
      <p:ext uri="{BB962C8B-B14F-4D97-AF65-F5344CB8AC3E}">
        <p14:creationId xmlns:p14="http://schemas.microsoft.com/office/powerpoint/2010/main" val="10967211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A401-AF1A-5DE3-332A-86F6A7C55B78}"/>
            </a:ext>
          </a:extLst>
        </p:cNvPr>
        <p:cNvGrpSpPr/>
        <p:nvPr/>
      </p:nvGrpSpPr>
      <p:grpSpPr>
        <a:xfrm>
          <a:off x="0" y="0"/>
          <a:ext cx="0" cy="0"/>
          <a:chOff x="0" y="0"/>
          <a:chExt cx="0" cy="0"/>
        </a:xfrm>
      </p:grpSpPr>
      <p:graphicFrame>
        <p:nvGraphicFramePr>
          <p:cNvPr id="15" name="Content Placeholder 9">
            <a:extLst>
              <a:ext uri="{FF2B5EF4-FFF2-40B4-BE49-F238E27FC236}">
                <a16:creationId xmlns:a16="http://schemas.microsoft.com/office/drawing/2014/main" id="{E6277BE1-ECA9-C90B-840C-71C512A0CD28}"/>
              </a:ext>
            </a:extLst>
          </p:cNvPr>
          <p:cNvGraphicFramePr>
            <a:graphicFrameLocks/>
          </p:cNvGraphicFramePr>
          <p:nvPr>
            <p:extLst>
              <p:ext uri="{D42A27DB-BD31-4B8C-83A1-F6EECF244321}">
                <p14:modId xmlns:p14="http://schemas.microsoft.com/office/powerpoint/2010/main" val="3300964575"/>
              </p:ext>
            </p:extLst>
          </p:nvPr>
        </p:nvGraphicFramePr>
        <p:xfrm>
          <a:off x="3190875" y="2341159"/>
          <a:ext cx="6768482" cy="376140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6B8AC6B-F3BE-6FD4-74CC-9EFB171D05A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E516C-3F92-4BBF-8982-23C2FBFA20B2}" type="slidenum">
              <a:rPr kumimoji="0" lang="en-GB" sz="1200" b="1" i="0" u="none" strike="noStrike" kern="1200" cap="none" spc="0" normalizeH="0" baseline="0" noProof="0" smtClean="0">
                <a:ln>
                  <a:noFill/>
                </a:ln>
                <a:solidFill>
                  <a:prstClr val="black"/>
                </a:solidFill>
                <a:effectLst/>
                <a:uLnTx/>
                <a:uFillTx/>
                <a:latin typeface="Arial"/>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a:ln>
                <a:noFill/>
              </a:ln>
              <a:solidFill>
                <a:prstClr val="black"/>
              </a:solidFill>
              <a:effectLst/>
              <a:uLnTx/>
              <a:uFillTx/>
              <a:latin typeface="Arial"/>
              <a:ea typeface="Open Sans SemiBold" panose="020B0706030804020204" pitchFamily="34" charset="0"/>
              <a:cs typeface="Open Sans SemiBold" panose="020B0706030804020204" pitchFamily="34" charset="0"/>
            </a:endParaRPr>
          </a:p>
        </p:txBody>
      </p:sp>
      <p:sp>
        <p:nvSpPr>
          <p:cNvPr id="9" name="Title 8">
            <a:extLst>
              <a:ext uri="{FF2B5EF4-FFF2-40B4-BE49-F238E27FC236}">
                <a16:creationId xmlns:a16="http://schemas.microsoft.com/office/drawing/2014/main" id="{F093F017-5CD5-B370-A996-5B21E8BDD7FD}"/>
              </a:ext>
            </a:extLst>
          </p:cNvPr>
          <p:cNvSpPr>
            <a:spLocks noGrp="1"/>
          </p:cNvSpPr>
          <p:nvPr>
            <p:ph type="title"/>
          </p:nvPr>
        </p:nvSpPr>
        <p:spPr>
          <a:xfrm>
            <a:off x="431800" y="350838"/>
            <a:ext cx="10986656" cy="738046"/>
          </a:xfrm>
        </p:spPr>
        <p:txBody>
          <a:bodyPr/>
          <a:lstStyle/>
          <a:p>
            <a:r>
              <a:rPr lang="en-US" sz="2400" dirty="0"/>
              <a:t>Nearly two-fifths claimed awareness of the Areas of Focus announcement</a:t>
            </a:r>
            <a:endParaRPr lang="en-GB" sz="2400" dirty="0"/>
          </a:p>
        </p:txBody>
      </p:sp>
      <p:sp>
        <p:nvSpPr>
          <p:cNvPr id="2" name="Content Placeholder 2">
            <a:extLst>
              <a:ext uri="{FF2B5EF4-FFF2-40B4-BE49-F238E27FC236}">
                <a16:creationId xmlns:a16="http://schemas.microsoft.com/office/drawing/2014/main" id="{E3E78BA9-DE52-556D-730E-831738D4583A}"/>
              </a:ext>
            </a:extLst>
          </p:cNvPr>
          <p:cNvSpPr txBox="1">
            <a:spLocks/>
          </p:cNvSpPr>
          <p:nvPr/>
        </p:nvSpPr>
        <p:spPr>
          <a:xfrm>
            <a:off x="431799" y="1334912"/>
            <a:ext cx="10986657" cy="331873"/>
          </a:xfrm>
          <a:prstGeom prst="rect">
            <a:avLst/>
          </a:prstGeom>
        </p:spPr>
        <p:txBody>
          <a:bodyPr vert="horz" lIns="0" tIns="0" rIns="0" bIns="0" rtlCol="0" anchor="t">
            <a:noAutofit/>
          </a:bodyPr>
          <a:lstStyle>
            <a:defPPr>
              <a:defRPr lang="en-US"/>
            </a:defPPr>
            <a:lvl1pPr indent="0">
              <a:lnSpc>
                <a:spcPct val="113000"/>
              </a:lnSpc>
              <a:spcBef>
                <a:spcPts val="0"/>
              </a:spcBef>
              <a:spcAft>
                <a:spcPts val="1000"/>
              </a:spcAft>
              <a:buFont typeface="Arial" panose="020B0604020202020204" pitchFamily="34" charset="0"/>
              <a:buNone/>
              <a:defRPr sz="1200" i="1"/>
            </a:lvl1pPr>
            <a:lvl2pPr marL="0" indent="0">
              <a:lnSpc>
                <a:spcPct val="113000"/>
              </a:lnSpc>
              <a:spcBef>
                <a:spcPts val="0"/>
              </a:spcBef>
              <a:buFont typeface="Arial" panose="020B0604020202020204" pitchFamily="34" charset="0"/>
              <a:buNone/>
              <a:defRPr sz="1200" b="1">
                <a:ea typeface="Open Sans SemiBold" panose="020B0706030804020204" pitchFamily="34" charset="0"/>
                <a:cs typeface="Open Sans SemiBold" panose="020B0706030804020204" pitchFamily="34" charset="0"/>
              </a:defRPr>
            </a:lvl2pPr>
            <a:lvl3pPr marL="172800" indent="-172800">
              <a:lnSpc>
                <a:spcPct val="113000"/>
              </a:lnSpc>
              <a:spcBef>
                <a:spcPts val="0"/>
              </a:spcBef>
              <a:spcAft>
                <a:spcPts val="1000"/>
              </a:spcAft>
              <a:buFont typeface="+mj-lt"/>
              <a:buAutoNum type="arabicPeriod"/>
              <a:defRPr sz="1200"/>
            </a:lvl3pPr>
            <a:lvl4pPr marL="172800" indent="-172800">
              <a:lnSpc>
                <a:spcPct val="113000"/>
              </a:lnSpc>
              <a:spcBef>
                <a:spcPts val="0"/>
              </a:spcBef>
              <a:spcAft>
                <a:spcPts val="1000"/>
              </a:spcAft>
              <a:buFont typeface="Open Sans Light" panose="020B0306030504020204" pitchFamily="34" charset="0"/>
              <a:buChar char="+"/>
              <a:defRPr sz="1200"/>
            </a:lvl4pPr>
            <a:lvl5pPr marL="630000" indent="-172800">
              <a:lnSpc>
                <a:spcPct val="113000"/>
              </a:lnSpc>
              <a:spcBef>
                <a:spcPts val="0"/>
              </a:spcBef>
              <a:spcAft>
                <a:spcPts val="1000"/>
              </a:spcAft>
              <a:buFont typeface="Open Sans Light" panose="020B0306030504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3000"/>
              </a:lnSpc>
              <a:spcBef>
                <a:spcPts val="0"/>
              </a:spcBef>
              <a:spcAft>
                <a:spcPts val="10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rial"/>
                <a:ea typeface="+mn-ea"/>
                <a:cs typeface="+mn-cs"/>
              </a:rPr>
              <a:t>Q. Before today, were you aware or unaware of the following? </a:t>
            </a:r>
            <a:endParaRPr kumimoji="0" lang="en-GB"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5EEC0B29-1BC8-D684-5B2B-D267E2A1D977}"/>
              </a:ext>
            </a:extLst>
          </p:cNvPr>
          <p:cNvSpPr txBox="1"/>
          <p:nvPr/>
        </p:nvSpPr>
        <p:spPr>
          <a:xfrm>
            <a:off x="356785" y="1569362"/>
            <a:ext cx="11401827" cy="461665"/>
          </a:xfrm>
          <a:prstGeom prst="rect">
            <a:avLst/>
          </a:prstGeom>
          <a:noFill/>
        </p:spPr>
        <p:txBody>
          <a:bodyPr wrap="square">
            <a:spAutoFit/>
          </a:bodyPr>
          <a:lstStyle/>
          <a:p>
            <a:r>
              <a:rPr lang="en-US" sz="1200" i="1" u="sng" dirty="0">
                <a:solidFill>
                  <a:prstClr val="black"/>
                </a:solidFill>
                <a:latin typeface="Arial"/>
              </a:rPr>
              <a:t>“NWS has identified areas within the South Copeland Search Area, which are called 'Areas of Focus' [...] The Surface Area of Focus is between the villages of </a:t>
            </a:r>
            <a:r>
              <a:rPr lang="en-US" sz="1200" i="1" u="sng" dirty="0" err="1">
                <a:solidFill>
                  <a:prstClr val="black"/>
                </a:solidFill>
                <a:latin typeface="Arial"/>
              </a:rPr>
              <a:t>Haverigg</a:t>
            </a:r>
            <a:r>
              <a:rPr lang="en-US" sz="1200" i="1" u="sng" dirty="0">
                <a:solidFill>
                  <a:prstClr val="black"/>
                </a:solidFill>
                <a:latin typeface="Arial"/>
              </a:rPr>
              <a:t> and </a:t>
            </a:r>
            <a:r>
              <a:rPr lang="en-US" sz="1200" i="1" u="sng" dirty="0" err="1">
                <a:solidFill>
                  <a:prstClr val="black"/>
                </a:solidFill>
                <a:latin typeface="Arial"/>
              </a:rPr>
              <a:t>Kirksanton</a:t>
            </a:r>
            <a:r>
              <a:rPr lang="en-US" sz="1200" i="1" u="sng" dirty="0">
                <a:solidFill>
                  <a:prstClr val="black"/>
                </a:solidFill>
                <a:latin typeface="Arial"/>
              </a:rPr>
              <a:t> while the Sub Surface Area of Focus is off the coast under the seabed in the inshore area up to 22km beyond the coast.”</a:t>
            </a:r>
            <a:endParaRPr lang="en-GB" sz="1200" i="1" u="sng" dirty="0">
              <a:solidFill>
                <a:prstClr val="black"/>
              </a:solidFill>
              <a:latin typeface="Arial"/>
            </a:endParaRPr>
          </a:p>
        </p:txBody>
      </p:sp>
      <p:sp>
        <p:nvSpPr>
          <p:cNvPr id="12" name="TextBox 11">
            <a:extLst>
              <a:ext uri="{FF2B5EF4-FFF2-40B4-BE49-F238E27FC236}">
                <a16:creationId xmlns:a16="http://schemas.microsoft.com/office/drawing/2014/main" id="{AEE37CCE-4E10-1BB0-AD49-C7EF1B9E7B15}"/>
              </a:ext>
            </a:extLst>
          </p:cNvPr>
          <p:cNvSpPr txBox="1"/>
          <p:nvPr/>
        </p:nvSpPr>
        <p:spPr>
          <a:xfrm>
            <a:off x="7353098" y="2597351"/>
            <a:ext cx="1583036" cy="331874"/>
          </a:xfrm>
          <a:prstGeom prst="rect">
            <a:avLst/>
          </a:prstGeom>
          <a:noFill/>
        </p:spPr>
        <p:txBody>
          <a:bodyPr wrap="squar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CE4E8">
                    <a:lumMod val="50000"/>
                  </a:srgbClr>
                </a:solidFill>
                <a:effectLst/>
                <a:uLnTx/>
                <a:uFillTx/>
                <a:latin typeface="Georgia"/>
                <a:ea typeface="+mn-ea"/>
                <a:cs typeface="+mn-cs"/>
              </a:rPr>
              <a:t>Aware</a:t>
            </a:r>
            <a:endParaRPr kumimoji="0" lang="en-GB" sz="1400" b="1" i="0" u="none" strike="noStrike" kern="1200" cap="none" spc="0" normalizeH="0" baseline="0" noProof="0" dirty="0">
              <a:ln>
                <a:noFill/>
              </a:ln>
              <a:solidFill>
                <a:srgbClr val="9CE4E8">
                  <a:lumMod val="50000"/>
                </a:srgbClr>
              </a:solidFill>
              <a:effectLst/>
              <a:uLnTx/>
              <a:uFillTx/>
              <a:latin typeface="Georgia"/>
              <a:ea typeface="+mn-ea"/>
              <a:cs typeface="+mn-cs"/>
            </a:endParaRPr>
          </a:p>
        </p:txBody>
      </p:sp>
      <p:sp>
        <p:nvSpPr>
          <p:cNvPr id="13" name="TextBox 12">
            <a:extLst>
              <a:ext uri="{FF2B5EF4-FFF2-40B4-BE49-F238E27FC236}">
                <a16:creationId xmlns:a16="http://schemas.microsoft.com/office/drawing/2014/main" id="{4A2B7C35-BBDB-4196-FE0A-6AAC4B4A1C18}"/>
              </a:ext>
            </a:extLst>
          </p:cNvPr>
          <p:cNvSpPr txBox="1"/>
          <p:nvPr/>
        </p:nvSpPr>
        <p:spPr>
          <a:xfrm>
            <a:off x="3664332" y="4764141"/>
            <a:ext cx="1387726" cy="524497"/>
          </a:xfrm>
          <a:prstGeom prst="rect">
            <a:avLst/>
          </a:prstGeom>
          <a:noFill/>
        </p:spPr>
        <p:txBody>
          <a:bodyPr wrap="squar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5401E"/>
                </a:solidFill>
                <a:effectLst/>
                <a:uLnTx/>
                <a:uFillTx/>
                <a:latin typeface="Georgia"/>
                <a:ea typeface="+mn-ea"/>
                <a:cs typeface="+mn-cs"/>
              </a:rPr>
              <a:t>Unaware</a:t>
            </a:r>
            <a:endParaRPr kumimoji="0" lang="en-GB" sz="1400" b="1" i="0" u="none" strike="noStrike" kern="1200" cap="none" spc="0" normalizeH="0" baseline="0" noProof="0" dirty="0">
              <a:ln>
                <a:noFill/>
              </a:ln>
              <a:solidFill>
                <a:srgbClr val="F5401E"/>
              </a:solidFill>
              <a:effectLst/>
              <a:uLnTx/>
              <a:uFillTx/>
              <a:latin typeface="Georgia"/>
              <a:ea typeface="+mn-ea"/>
              <a:cs typeface="+mn-cs"/>
            </a:endParaRPr>
          </a:p>
        </p:txBody>
      </p:sp>
      <p:sp>
        <p:nvSpPr>
          <p:cNvPr id="14" name="TextBox 13">
            <a:extLst>
              <a:ext uri="{FF2B5EF4-FFF2-40B4-BE49-F238E27FC236}">
                <a16:creationId xmlns:a16="http://schemas.microsoft.com/office/drawing/2014/main" id="{C32269F8-0400-9BA4-7B44-F83713DDB8A6}"/>
              </a:ext>
            </a:extLst>
          </p:cNvPr>
          <p:cNvSpPr txBox="1"/>
          <p:nvPr/>
        </p:nvSpPr>
        <p:spPr>
          <a:xfrm>
            <a:off x="4976104" y="2265477"/>
            <a:ext cx="1493254" cy="331874"/>
          </a:xfrm>
          <a:prstGeom prst="rect">
            <a:avLst/>
          </a:prstGeom>
          <a:noFill/>
        </p:spPr>
        <p:txBody>
          <a:bodyPr wrap="square" lIns="0" tIns="0" rIns="0" bIns="0" rtlCol="0">
            <a:no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65000"/>
                  </a:schemeClr>
                </a:solidFill>
                <a:effectLst/>
                <a:uLnTx/>
                <a:uFillTx/>
                <a:latin typeface="Georgia"/>
                <a:ea typeface="+mn-ea"/>
                <a:cs typeface="+mn-cs"/>
              </a:rPr>
              <a:t>Don’t know</a:t>
            </a:r>
            <a:endParaRPr kumimoji="0" lang="en-GB" sz="1400" b="1" i="0" u="none" strike="noStrike" kern="1200" cap="none" spc="0" normalizeH="0" baseline="0" noProof="0" dirty="0">
              <a:ln>
                <a:noFill/>
              </a:ln>
              <a:solidFill>
                <a:schemeClr val="bg1">
                  <a:lumMod val="65000"/>
                </a:schemeClr>
              </a:solidFill>
              <a:effectLst/>
              <a:uLnTx/>
              <a:uFillTx/>
              <a:latin typeface="Georgia"/>
              <a:ea typeface="+mn-ea"/>
              <a:cs typeface="+mn-cs"/>
            </a:endParaRPr>
          </a:p>
        </p:txBody>
      </p:sp>
      <p:sp>
        <p:nvSpPr>
          <p:cNvPr id="16" name="Footer Placeholder 2">
            <a:extLst>
              <a:ext uri="{FF2B5EF4-FFF2-40B4-BE49-F238E27FC236}">
                <a16:creationId xmlns:a16="http://schemas.microsoft.com/office/drawing/2014/main" id="{F152528D-F77B-F481-7944-78E07BB56248}"/>
              </a:ext>
            </a:extLst>
          </p:cNvPr>
          <p:cNvSpPr txBox="1">
            <a:spLocks/>
          </p:cNvSpPr>
          <p:nvPr/>
        </p:nvSpPr>
        <p:spPr>
          <a:xfrm>
            <a:off x="895854" y="6175290"/>
            <a:ext cx="6419346" cy="331873"/>
          </a:xfrm>
          <a:prstGeom prst="rect">
            <a:avLst/>
          </a:prstGeom>
        </p:spPr>
        <p:txBody>
          <a:bodyPr vert="horz" lIns="0" tIns="0" rIns="0" bIns="0" rtlCol="0" anchor="b">
            <a:noAutofit/>
          </a:bodyPr>
          <a:lstStyle>
            <a:defPPr>
              <a:defRPr lang="en-US"/>
            </a:defPPr>
            <a:lvl1pPr marL="0" algn="l" defTabSz="914400" rtl="0" eaLnBrk="1" latinLnBrk="0" hangingPunct="1">
              <a:defRPr sz="1000" i="1" kern="1200" cap="none" baseline="0">
                <a:solidFill>
                  <a:schemeClr val="tx1"/>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prstClr val="black"/>
                </a:solidFill>
                <a:latin typeface="Arial"/>
                <a:ea typeface="Open Sans" panose="020B0606030504020204" pitchFamily="34" charset="0"/>
                <a:cs typeface="Open Sans" panose="020B0606030504020204" pitchFamily="34" charset="0"/>
              </a:rPr>
              <a:t>Base: total respondents </a:t>
            </a:r>
            <a:r>
              <a:rPr lang="en-US" dirty="0">
                <a:solidFill>
                  <a:prstClr val="black"/>
                </a:solidFill>
                <a:latin typeface="Arial"/>
              </a:rPr>
              <a:t>March 2025</a:t>
            </a:r>
            <a:r>
              <a:rPr lang="en-US" sz="1000" i="1" dirty="0">
                <a:solidFill>
                  <a:prstClr val="black"/>
                </a:solidFill>
                <a:latin typeface="Arial"/>
                <a:ea typeface="Open Sans" panose="020B0606030504020204" pitchFamily="34" charset="0"/>
                <a:cs typeface="Open Sans" panose="020B0606030504020204" pitchFamily="34" charset="0"/>
              </a:rPr>
              <a:t> (200)</a:t>
            </a:r>
            <a:endParaRPr lang="en-US" dirty="0">
              <a:solidFill>
                <a:prstClr val="black"/>
              </a:solidFill>
              <a:latin typeface="Arial"/>
            </a:endParaRPr>
          </a:p>
          <a:p>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Source: South Copeland resident research </a:t>
            </a:r>
            <a:r>
              <a:rPr lang="en-US" dirty="0">
                <a:solidFill>
                  <a:prstClr val="black"/>
                </a:solidFill>
                <a:latin typeface="Arial"/>
              </a:rPr>
              <a:t>spring</a:t>
            </a:r>
            <a:r>
              <a:rPr kumimoji="0" lang="en-US" sz="1000" b="0" i="1"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rPr>
              <a:t> 2025</a:t>
            </a:r>
            <a:endParaRPr lang="en-US" dirty="0"/>
          </a:p>
        </p:txBody>
      </p:sp>
    </p:spTree>
    <p:extLst>
      <p:ext uri="{BB962C8B-B14F-4D97-AF65-F5344CB8AC3E}">
        <p14:creationId xmlns:p14="http://schemas.microsoft.com/office/powerpoint/2010/main" val="30707239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F170-0A45-4723-809E-335733EF62C4}"/>
              </a:ext>
            </a:extLst>
          </p:cNvPr>
          <p:cNvSpPr>
            <a:spLocks noGrp="1"/>
          </p:cNvSpPr>
          <p:nvPr>
            <p:ph type="title"/>
          </p:nvPr>
        </p:nvSpPr>
        <p:spPr/>
        <p:txBody>
          <a:bodyPr/>
          <a:lstStyle/>
          <a:p>
            <a:r>
              <a:rPr lang="en-US" dirty="0">
                <a:solidFill>
                  <a:schemeClr val="accent3"/>
                </a:solidFill>
              </a:rPr>
              <a:t>Geological disposal</a:t>
            </a:r>
            <a:endParaRPr lang="en-GB" dirty="0">
              <a:solidFill>
                <a:schemeClr val="accent3"/>
              </a:solidFill>
            </a:endParaRPr>
          </a:p>
        </p:txBody>
      </p:sp>
    </p:spTree>
    <p:extLst>
      <p:ext uri="{BB962C8B-B14F-4D97-AF65-F5344CB8AC3E}">
        <p14:creationId xmlns:p14="http://schemas.microsoft.com/office/powerpoint/2010/main" val="2420757856"/>
      </p:ext>
    </p:extLst>
  </p:cSld>
  <p:clrMapOvr>
    <a:masterClrMapping/>
  </p:clrMapOvr>
  <p:transition>
    <p:fade/>
  </p:transition>
</p:sld>
</file>

<file path=ppt/theme/theme1.xml><?xml version="1.0" encoding="utf-8"?>
<a:theme xmlns:a="http://schemas.openxmlformats.org/drawingml/2006/main" name="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2.xml><?xml version="1.0" encoding="utf-8"?>
<a:theme xmlns:a="http://schemas.openxmlformats.org/drawingml/2006/main" name="2_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3.xml><?xml version="1.0" encoding="utf-8"?>
<a:theme xmlns:a="http://schemas.openxmlformats.org/drawingml/2006/main" name="5_Yonder PitchMaster theme">
  <a:themeElements>
    <a:clrScheme name="Yonder colour theme">
      <a:dk1>
        <a:sysClr val="windowText" lastClr="000000"/>
      </a:dk1>
      <a:lt1>
        <a:sysClr val="window" lastClr="FFFFFF"/>
      </a:lt1>
      <a:dk2>
        <a:srgbClr val="323638"/>
      </a:dk2>
      <a:lt2>
        <a:srgbClr val="F5401E"/>
      </a:lt2>
      <a:accent1>
        <a:srgbClr val="F5401E"/>
      </a:accent1>
      <a:accent2>
        <a:srgbClr val="9CE4E8"/>
      </a:accent2>
      <a:accent3>
        <a:srgbClr val="F6F47C"/>
      </a:accent3>
      <a:accent4>
        <a:srgbClr val="E8D6C9"/>
      </a:accent4>
      <a:accent5>
        <a:srgbClr val="323638"/>
      </a:accent5>
      <a:accent6>
        <a:srgbClr val="D1D9D9"/>
      </a:accent6>
      <a:hlink>
        <a:srgbClr val="0563C1"/>
      </a:hlink>
      <a:folHlink>
        <a:srgbClr val="954F72"/>
      </a:folHlink>
    </a:clrScheme>
    <a:fontScheme name="Yonder System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12000"/>
          </a:lnSpc>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defPPr>
      </a:lstStyle>
    </a:txDef>
  </a:objectDefaults>
  <a:extraClrSchemeLst/>
  <a:extLst>
    <a:ext uri="{05A4C25C-085E-4340-85A3-A5531E510DB2}">
      <thm15:themeFamily xmlns:thm15="http://schemas.microsoft.com/office/thememl/2012/main" name="Yonder PPT Master (SF).potx" id="{D2EDD7D7-B693-4266-9265-9DB884F85B86}" vid="{C01B9823-2541-4627-9A15-0DB092CC32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1062</Words>
  <Application>Microsoft Office PowerPoint</Application>
  <PresentationFormat>Widescreen</PresentationFormat>
  <Paragraphs>97</Paragraphs>
  <Slides>14</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Georgia</vt:lpstr>
      <vt:lpstr>Open Sans Light</vt:lpstr>
      <vt:lpstr>Open Sans SemiBold</vt:lpstr>
      <vt:lpstr>Yonder PitchMaster theme</vt:lpstr>
      <vt:lpstr>2_Yonder PitchMaster theme</vt:lpstr>
      <vt:lpstr>5_Yonder PitchMaster theme</vt:lpstr>
      <vt:lpstr>South Copeland resident research,  spring 2025 </vt:lpstr>
      <vt:lpstr>Methodology</vt:lpstr>
      <vt:lpstr>Awareness &amp; understanding</vt:lpstr>
      <vt:lpstr>Three-quarters recalled seeing, reading, or hearing something in the past year, and 41% attributed their awareness to a leaflet or newsletter</vt:lpstr>
      <vt:lpstr>2-in-5 correctly identified the current storage approach for the most hazardous waste, but the same proportion were unsure </vt:lpstr>
      <vt:lpstr>More than 2-in-3 correctly identified the accurate description of a GDF, with men more likely than women to identify the accurate description</vt:lpstr>
      <vt:lpstr>Awareness of the Community Partnership and the South Copeland Search Area remained high</vt:lpstr>
      <vt:lpstr>Nearly two-fifths claimed awareness of the Areas of Focus announcement</vt:lpstr>
      <vt:lpstr>Geological disposal</vt:lpstr>
      <vt:lpstr>34% supported the construction of a GDF within the Search Area, whilst 30% opposed it</vt:lpstr>
      <vt:lpstr>Information needs &amp; engagement</vt:lpstr>
      <vt:lpstr>Postal information was the favoured method for communication about geological disposal and the siting process, followed by online sources</vt:lpstr>
      <vt:lpstr>When prompted, the majority claimed that they did not want to engage in a conversation about the subject matter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Thomas</dc:creator>
  <cp:lastModifiedBy>Owen Thomas</cp:lastModifiedBy>
  <cp:revision>1570</cp:revision>
  <cp:lastPrinted>2023-09-05T10:13:03Z</cp:lastPrinted>
  <dcterms:created xsi:type="dcterms:W3CDTF">2021-01-25T10:43:39Z</dcterms:created>
  <dcterms:modified xsi:type="dcterms:W3CDTF">2025-09-18T08:55:43Z</dcterms:modified>
</cp:coreProperties>
</file>